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20"/>
  </p:notesMasterIdLst>
  <p:sldIdLst>
    <p:sldId id="273" r:id="rId5"/>
    <p:sldId id="257" r:id="rId6"/>
    <p:sldId id="295" r:id="rId7"/>
    <p:sldId id="304" r:id="rId8"/>
    <p:sldId id="294" r:id="rId9"/>
    <p:sldId id="297" r:id="rId10"/>
    <p:sldId id="298" r:id="rId11"/>
    <p:sldId id="302" r:id="rId12"/>
    <p:sldId id="299" r:id="rId13"/>
    <p:sldId id="300" r:id="rId14"/>
    <p:sldId id="301" r:id="rId15"/>
    <p:sldId id="303" r:id="rId16"/>
    <p:sldId id="306" r:id="rId17"/>
    <p:sldId id="275" r:id="rId18"/>
    <p:sldId id="30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8" d="100"/>
          <a:sy n="68"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9BBEB-40B1-4980-9A17-96590F3DDE1B}" type="datetimeFigureOut">
              <a:rPr lang="en-ID" smtClean="0"/>
              <a:t>23/06/2022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C7C12-0D54-4834-A08A-50C9DD05920B}" type="slidenum">
              <a:rPr lang="en-ID" smtClean="0"/>
              <a:t>‹#›</a:t>
            </a:fld>
            <a:endParaRPr lang="en-ID"/>
          </a:p>
        </p:txBody>
      </p:sp>
    </p:spTree>
    <p:extLst>
      <p:ext uri="{BB962C8B-B14F-4D97-AF65-F5344CB8AC3E}">
        <p14:creationId xmlns:p14="http://schemas.microsoft.com/office/powerpoint/2010/main" val="344729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4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78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2bddaf7f9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2bddaf7f9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6/23/2022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96526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1777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58137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447300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03"/>
        <p:cNvGrpSpPr/>
        <p:nvPr/>
      </p:nvGrpSpPr>
      <p:grpSpPr>
        <a:xfrm>
          <a:off x="0" y="0"/>
          <a:ext cx="0" cy="0"/>
          <a:chOff x="0" y="0"/>
          <a:chExt cx="0" cy="0"/>
        </a:xfrm>
      </p:grpSpPr>
    </p:spTree>
    <p:extLst>
      <p:ext uri="{BB962C8B-B14F-4D97-AF65-F5344CB8AC3E}">
        <p14:creationId xmlns:p14="http://schemas.microsoft.com/office/powerpoint/2010/main" val="1983578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5" name="Google Shape;95;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659136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667"/>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960000" y="1604267"/>
            <a:ext cx="10272000" cy="4534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a:lvl1pPr>
            <a:lvl2pPr marL="1219170" lvl="1" indent="-406390">
              <a:spcBef>
                <a:spcPts val="0"/>
              </a:spcBef>
              <a:spcAft>
                <a:spcPts val="0"/>
              </a:spcAft>
              <a:buClr>
                <a:srgbClr val="434343"/>
              </a:buClr>
              <a:buSzPts val="1200"/>
              <a:buFont typeface="Roboto Condensed Light"/>
              <a:buChar char="○"/>
              <a:defRPr/>
            </a:lvl2pPr>
            <a:lvl3pPr marL="1828754" lvl="2" indent="-406390">
              <a:spcBef>
                <a:spcPts val="0"/>
              </a:spcBef>
              <a:spcAft>
                <a:spcPts val="0"/>
              </a:spcAft>
              <a:buClr>
                <a:srgbClr val="434343"/>
              </a:buClr>
              <a:buSzPts val="1200"/>
              <a:buFont typeface="Roboto Condensed Light"/>
              <a:buChar char="■"/>
              <a:defRPr/>
            </a:lvl3pPr>
            <a:lvl4pPr marL="2438339" lvl="3" indent="-406390">
              <a:spcBef>
                <a:spcPts val="0"/>
              </a:spcBef>
              <a:spcAft>
                <a:spcPts val="0"/>
              </a:spcAft>
              <a:buClr>
                <a:srgbClr val="434343"/>
              </a:buClr>
              <a:buSzPts val="1200"/>
              <a:buFont typeface="Roboto Condensed Light"/>
              <a:buChar char="●"/>
              <a:defRPr/>
            </a:lvl4pPr>
            <a:lvl5pPr marL="3047924" lvl="4" indent="-406390">
              <a:spcBef>
                <a:spcPts val="0"/>
              </a:spcBef>
              <a:spcAft>
                <a:spcPts val="0"/>
              </a:spcAft>
              <a:buClr>
                <a:srgbClr val="434343"/>
              </a:buClr>
              <a:buSzPts val="1200"/>
              <a:buFont typeface="Roboto Condensed Light"/>
              <a:buChar char="○"/>
              <a:defRPr/>
            </a:lvl5pPr>
            <a:lvl6pPr marL="3657509" lvl="5" indent="-406390">
              <a:spcBef>
                <a:spcPts val="0"/>
              </a:spcBef>
              <a:spcAft>
                <a:spcPts val="0"/>
              </a:spcAft>
              <a:buClr>
                <a:srgbClr val="434343"/>
              </a:buClr>
              <a:buSzPts val="1200"/>
              <a:buFont typeface="Roboto Condensed Light"/>
              <a:buChar char="■"/>
              <a:defRPr/>
            </a:lvl6pPr>
            <a:lvl7pPr marL="4267093" lvl="6" indent="-406390">
              <a:spcBef>
                <a:spcPts val="0"/>
              </a:spcBef>
              <a:spcAft>
                <a:spcPts val="0"/>
              </a:spcAft>
              <a:buClr>
                <a:srgbClr val="434343"/>
              </a:buClr>
              <a:buSzPts val="1200"/>
              <a:buFont typeface="Roboto Condensed Light"/>
              <a:buChar char="●"/>
              <a:defRPr/>
            </a:lvl7pPr>
            <a:lvl8pPr marL="4876678" lvl="7" indent="-406390">
              <a:spcBef>
                <a:spcPts val="0"/>
              </a:spcBef>
              <a:spcAft>
                <a:spcPts val="0"/>
              </a:spcAft>
              <a:buClr>
                <a:srgbClr val="434343"/>
              </a:buClr>
              <a:buSzPts val="1200"/>
              <a:buFont typeface="Roboto Condensed Light"/>
              <a:buChar char="○"/>
              <a:defRPr/>
            </a:lvl8pPr>
            <a:lvl9pPr marL="5486263" lvl="8" indent="-406390">
              <a:spcBef>
                <a:spcPts val="0"/>
              </a:spcBef>
              <a:spcAft>
                <a:spcPts val="0"/>
              </a:spcAft>
              <a:buClr>
                <a:srgbClr val="434343"/>
              </a:buClr>
              <a:buSzPts val="1200"/>
              <a:buFont typeface="Roboto Condensed Light"/>
              <a:buChar char="■"/>
              <a:defRPr/>
            </a:lvl9pPr>
          </a:lstStyle>
          <a:p>
            <a:endParaRPr/>
          </a:p>
        </p:txBody>
      </p:sp>
    </p:spTree>
    <p:extLst>
      <p:ext uri="{BB962C8B-B14F-4D97-AF65-F5344CB8AC3E}">
        <p14:creationId xmlns:p14="http://schemas.microsoft.com/office/powerpoint/2010/main" val="2372873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40" name="Google Shape;40;p9"/>
          <p:cNvSpPr txBox="1">
            <a:spLocks noGrp="1"/>
          </p:cNvSpPr>
          <p:nvPr>
            <p:ph type="body" idx="1"/>
          </p:nvPr>
        </p:nvSpPr>
        <p:spPr>
          <a:xfrm>
            <a:off x="960000" y="1474833"/>
            <a:ext cx="10272000" cy="4670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1" name="Google Shape;41;p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405555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8" name="Google Shape;98;p18"/>
          <p:cNvSpPr txBox="1">
            <a:spLocks noGrp="1"/>
          </p:cNvSpPr>
          <p:nvPr>
            <p:ph type="ctrTitle"/>
          </p:nvPr>
        </p:nvSpPr>
        <p:spPr>
          <a:xfrm>
            <a:off x="1981100" y="720000"/>
            <a:ext cx="6523200" cy="14816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96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endParaRPr/>
          </a:p>
        </p:txBody>
      </p:sp>
      <p:sp>
        <p:nvSpPr>
          <p:cNvPr id="99" name="Google Shape;99;p18"/>
          <p:cNvSpPr txBox="1">
            <a:spLocks noGrp="1"/>
          </p:cNvSpPr>
          <p:nvPr>
            <p:ph type="subTitle" idx="1"/>
          </p:nvPr>
        </p:nvSpPr>
        <p:spPr>
          <a:xfrm>
            <a:off x="1981100" y="2295992"/>
            <a:ext cx="65232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3067">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00" name="Google Shape;100;p18"/>
          <p:cNvSpPr txBox="1">
            <a:spLocks noGrp="1"/>
          </p:cNvSpPr>
          <p:nvPr>
            <p:ph type="subTitle" idx="2"/>
          </p:nvPr>
        </p:nvSpPr>
        <p:spPr>
          <a:xfrm>
            <a:off x="1981100" y="2835376"/>
            <a:ext cx="6523200" cy="9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01" name="Google Shape;101;p18"/>
          <p:cNvSpPr txBox="1">
            <a:spLocks noGrp="1"/>
          </p:cNvSpPr>
          <p:nvPr>
            <p:ph type="subTitle" idx="3"/>
          </p:nvPr>
        </p:nvSpPr>
        <p:spPr>
          <a:xfrm>
            <a:off x="1981100" y="5722867"/>
            <a:ext cx="4671600" cy="4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97123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DD82B9-B8EE-4375-B6FF-88FA6ABB15D9}" type="datetime1">
              <a:rPr lang="en-US" smtClean="0"/>
              <a:t>6/23/2022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136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6/23/2022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33375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FFD690-9426-415D-8B65-26881E07B2D4}" type="datetime1">
              <a:rPr lang="en-US" smtClean="0"/>
              <a:t>6/23/2022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982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291B17-9318-49DB-B28B-6E5994AE9581}" type="datetime1">
              <a:rPr lang="en-US" smtClean="0"/>
              <a:t>6/23/2022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80286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8790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305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82884F1-FFEA-405F-9602-3DCA865EDA4E}" type="datetime1">
              <a:rPr lang="en-US" smtClean="0"/>
              <a:t>6/23/2022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31521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18DB4A-8810-4A10-AD5C-D5E2C667F5B3}" type="datetime1">
              <a:rPr lang="en-US" smtClean="0"/>
              <a:t>6/23/2022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660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291B17-9318-49DB-B28B-6E5994AE9581}" type="datetime1">
              <a:rPr lang="en-US" smtClean="0"/>
              <a:t>6/23/2022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9958829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Autofit/>
          </a:bodyPr>
          <a:lstStyle/>
          <a:p>
            <a:r>
              <a:rPr lang="en-US" sz="2800" dirty="0"/>
              <a:t>Deep Adversarial Training for Multi-Organ Nuclei Segmentation in Histopathology Images</a:t>
            </a:r>
            <a:endParaRPr lang="en-US" sz="2800" dirty="0">
              <a:solidFill>
                <a:srgbClr val="FFFFFF"/>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fontScale="92500" lnSpcReduction="20000"/>
          </a:bodyPr>
          <a:lstStyle/>
          <a:p>
            <a:r>
              <a:rPr lang="id-ID" sz="1800" b="1" dirty="0">
                <a:solidFill>
                  <a:srgbClr val="FFFFFF">
                    <a:alpha val="75000"/>
                  </a:srgbClr>
                </a:solidFill>
              </a:rPr>
              <a:t>HADI NURSALIM</a:t>
            </a:r>
            <a:endParaRPr lang="en-US" sz="1800" b="1" dirty="0">
              <a:solidFill>
                <a:srgbClr val="FFFFFF">
                  <a:alpha val="75000"/>
                </a:srgbClr>
              </a:solidFill>
            </a:endParaRPr>
          </a:p>
          <a:p>
            <a:r>
              <a:rPr lang="en-US" sz="1800" b="1" dirty="0">
                <a:solidFill>
                  <a:srgbClr val="FFFFFF">
                    <a:alpha val="75000"/>
                  </a:srgbClr>
                </a:solidFill>
              </a:rPr>
              <a:t>(NPM. 2106</a:t>
            </a:r>
            <a:r>
              <a:rPr lang="id-ID" sz="1800" b="1" dirty="0">
                <a:solidFill>
                  <a:srgbClr val="FFFFFF">
                    <a:alpha val="75000"/>
                  </a:srgbClr>
                </a:solidFill>
              </a:rPr>
              <a:t>779485</a:t>
            </a:r>
            <a:r>
              <a:rPr lang="en-US" sz="1800" b="1" dirty="0">
                <a:solidFill>
                  <a:srgbClr val="FFFFFF">
                    <a:alpha val="75000"/>
                  </a:srgbClr>
                </a:solidFill>
              </a:rPr>
              <a:t>)</a:t>
            </a: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348347" y="2601690"/>
            <a:ext cx="1948544" cy="7728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2296891" y="1426033"/>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2296891" y="2988132"/>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3102432" y="1064083"/>
                <a:ext cx="2764971"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adversarial loss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panose="02040503050406030204" pitchFamily="18" charset="0"/>
                            <a:ea typeface="Cambria Math" panose="02040503050406030204" pitchFamily="18" charset="0"/>
                          </a:rPr>
                          <m:t>𝐺𝐴𝑁</m:t>
                        </m:r>
                      </m:sub>
                    </m:sSub>
                    <m:r>
                      <a:rPr lang="en-US" sz="2000" i="1">
                        <a:latin typeface="Cambria Math" panose="02040503050406030204" pitchFamily="18" charset="0"/>
                      </a:rPr>
                      <m:t>)</m:t>
                    </m:r>
                  </m:oMath>
                </a14:m>
                <a:endParaRPr lang="en-US" sz="2000" dirty="0"/>
              </a:p>
            </p:txBody>
          </p:sp>
        </mc:Choice>
        <mc:Fallback xmlns="">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3102432" y="1064083"/>
                <a:ext cx="2764971" cy="772885"/>
              </a:xfrm>
              <a:prstGeom prst="roundRect">
                <a:avLst/>
              </a:prstGeom>
              <a:blipFill>
                <a:blip r:embed="rId2"/>
                <a:stretch>
                  <a:fillRect b="-7692"/>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3102433" y="4139296"/>
                <a:ext cx="2764972"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per pixel loss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ℒ</m:t>
                        </m:r>
                      </m:e>
                      <m:sub>
                        <m:r>
                          <a:rPr lang="en-US" sz="2000" i="1">
                            <a:latin typeface="Cambria Math" panose="02040503050406030204" pitchFamily="18" charset="0"/>
                          </a:rPr>
                          <m:t>1</m:t>
                        </m:r>
                      </m:sub>
                    </m:sSub>
                  </m:oMath>
                </a14:m>
                <a:r>
                  <a:rPr lang="en-US" sz="2000" dirty="0"/>
                  <a:t>)</a:t>
                </a:r>
              </a:p>
            </p:txBody>
          </p:sp>
        </mc:Choice>
        <mc:Fallback xmlns="">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3102433" y="4139296"/>
                <a:ext cx="2764972" cy="772885"/>
              </a:xfrm>
              <a:prstGeom prst="roundRect">
                <a:avLst/>
              </a:prstGeom>
              <a:blipFill>
                <a:blip r:embed="rId3"/>
                <a:stretch>
                  <a:fillRect r="-1310" b="-7634"/>
                </a:stretch>
              </a:blipFill>
            </p:spPr>
            <p:txBody>
              <a:bodyPr/>
              <a:lstStyle/>
              <a:p>
                <a:r>
                  <a:rPr lang="en-ID">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994934" y="1968780"/>
            <a:ext cx="3122841" cy="769634"/>
          </a:xfrm>
          <a:prstGeom prst="rect">
            <a:avLst/>
          </a:prstGeom>
          <a:noFill/>
        </p:spPr>
        <p:txBody>
          <a:bodyPr wrap="square">
            <a:spAutoFit/>
          </a:bodyPr>
          <a:lstStyle/>
          <a:p>
            <a:r>
              <a:rPr lang="en-US" sz="1467"/>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994935" y="5064583"/>
            <a:ext cx="2872469" cy="769634"/>
          </a:xfrm>
          <a:prstGeom prst="rect">
            <a:avLst/>
          </a:prstGeom>
          <a:noFill/>
        </p:spPr>
        <p:txBody>
          <a:bodyPr wrap="square">
            <a:spAutoFit/>
          </a:bodyPr>
          <a:lstStyle/>
          <a:p>
            <a:r>
              <a:rPr lang="en-US" sz="1467"/>
              <a:t>to penalize both the joint configuration of pixels and segmentation errors</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5867403" y="1450526"/>
            <a:ext cx="94841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6815815" y="1138871"/>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Minimize loss of mapping </a:t>
                </a:r>
                <a14:m>
                  <m:oMath xmlns:m="http://schemas.openxmlformats.org/officeDocument/2006/math">
                    <m:r>
                      <a:rPr lang="en-US" sz="1600" i="1">
                        <a:solidFill>
                          <a:schemeClr val="tx1"/>
                        </a:solidFill>
                        <a:latin typeface="Cambria Math" panose="02040503050406030204" pitchFamily="18" charset="0"/>
                      </a:rPr>
                      <m:t>𝑆</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xmlns="">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6815815" y="1138871"/>
                <a:ext cx="2673800" cy="623311"/>
              </a:xfrm>
              <a:prstGeom prst="round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6815817" y="2039406"/>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Maximize loss of discriminator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𝑀</m:t>
                        </m:r>
                      </m:sub>
                    </m:sSub>
                  </m:oMath>
                </a14:m>
                <a:endParaRPr lang="en-US" sz="1600">
                  <a:solidFill>
                    <a:schemeClr val="tx1"/>
                  </a:solidFill>
                </a:endParaRPr>
              </a:p>
            </p:txBody>
          </p:sp>
        </mc:Choice>
        <mc:Fallback xmlns="">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6815817" y="2039406"/>
                <a:ext cx="2673799" cy="623311"/>
              </a:xfrm>
              <a:prstGeom prst="roundRect">
                <a:avLst/>
              </a:prstGeom>
              <a:blipFill>
                <a:blip r:embed="rId5"/>
                <a:stretch>
                  <a:fillRect b="-6604"/>
                </a:stretch>
              </a:blipFill>
            </p:spPr>
            <p:txBody>
              <a:bodyPr/>
              <a:lstStyle/>
              <a:p>
                <a:r>
                  <a:rPr lang="en-ID">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5867403" y="1450525"/>
            <a:ext cx="948413" cy="9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9677400" y="1274865"/>
            <a:ext cx="217709" cy="1251856"/>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0" name="TextBox 59">
            <a:extLst>
              <a:ext uri="{FF2B5EF4-FFF2-40B4-BE49-F238E27FC236}">
                <a16:creationId xmlns:a16="http://schemas.microsoft.com/office/drawing/2014/main" id="{B100E6E5-C10F-610C-DAD6-21B1F70D6A32}"/>
              </a:ext>
            </a:extLst>
          </p:cNvPr>
          <p:cNvSpPr txBox="1"/>
          <p:nvPr/>
        </p:nvSpPr>
        <p:spPr>
          <a:xfrm>
            <a:off x="10036627" y="1281697"/>
            <a:ext cx="1981200" cy="995401"/>
          </a:xfrm>
          <a:prstGeom prst="rect">
            <a:avLst/>
          </a:prstGeom>
          <a:noFill/>
        </p:spPr>
        <p:txBody>
          <a:bodyPr wrap="square">
            <a:spAutoFit/>
          </a:bodyPr>
          <a:lstStyle/>
          <a:p>
            <a:r>
              <a:rPr lang="en-US" sz="1467"/>
              <a:t>Binary Cross Entropy (BCE) loss of discriminator in classifying real or fake</a:t>
            </a:r>
            <a:endParaRPr lang="en-US" sz="1333"/>
          </a:p>
        </p:txBody>
      </p:sp>
    </p:spTree>
    <p:extLst>
      <p:ext uri="{BB962C8B-B14F-4D97-AF65-F5344CB8AC3E}">
        <p14:creationId xmlns:p14="http://schemas.microsoft.com/office/powerpoint/2010/main" val="1019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694082" y="1156596"/>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Loss of mapping </a:t>
                </a:r>
                <a14:m>
                  <m:oMath xmlns:m="http://schemas.openxmlformats.org/officeDocument/2006/math">
                    <m:r>
                      <m:rPr>
                        <m:sty m:val="p"/>
                      </m:rPr>
                      <a:rPr lang="en-US" sz="1600">
                        <a:solidFill>
                          <a:schemeClr val="tx1"/>
                        </a:solidFill>
                        <a:latin typeface="Cambria Math" panose="02040503050406030204" pitchFamily="18" charset="0"/>
                      </a:rPr>
                      <m:t>S</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xmlns="">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694082" y="1156596"/>
                <a:ext cx="2959556" cy="526645"/>
              </a:xfrm>
              <a:prstGeom prst="roundRect">
                <a:avLst/>
              </a:prstGeom>
              <a:blipFill>
                <a:blip r:embed="rId2"/>
                <a:stretch>
                  <a:fillRect/>
                </a:stretch>
              </a:blipFill>
            </p:spPr>
            <p:txBody>
              <a:bodyPr/>
              <a:lstStyle/>
              <a:p>
                <a:r>
                  <a:rPr lang="en-ID">
                    <a:noFill/>
                  </a:rPr>
                  <a:t> </a:t>
                </a:r>
              </a:p>
            </p:txBody>
          </p:sp>
        </mc:Fallback>
      </mc:AlternateContent>
      <p:sp>
        <p:nvSpPr>
          <p:cNvPr id="5" name="Rectangle: Rounded Corners 4">
            <a:extLst>
              <a:ext uri="{FF2B5EF4-FFF2-40B4-BE49-F238E27FC236}">
                <a16:creationId xmlns:a16="http://schemas.microsoft.com/office/drawing/2014/main" id="{1A9C20F9-16F3-99DE-F629-5711F66939D8}"/>
              </a:ext>
            </a:extLst>
          </p:cNvPr>
          <p:cNvSpPr/>
          <p:nvPr/>
        </p:nvSpPr>
        <p:spPr>
          <a:xfrm>
            <a:off x="694081" y="4066399"/>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Pixel loss</a:t>
            </a:r>
          </a:p>
        </p:txBody>
      </p:sp>
      <p:sp>
        <p:nvSpPr>
          <p:cNvPr id="15" name="Right Brace 14">
            <a:extLst>
              <a:ext uri="{FF2B5EF4-FFF2-40B4-BE49-F238E27FC236}">
                <a16:creationId xmlns:a16="http://schemas.microsoft.com/office/drawing/2014/main" id="{3C7ABCA9-E949-9ACB-8AC6-7B5726F82C88}"/>
              </a:ext>
            </a:extLst>
          </p:cNvPr>
          <p:cNvSpPr/>
          <p:nvPr/>
        </p:nvSpPr>
        <p:spPr>
          <a:xfrm>
            <a:off x="5742561" y="954961"/>
            <a:ext cx="666633" cy="4586344"/>
          </a:xfrm>
          <a:prstGeom prst="rightBrace">
            <a:avLst>
              <a:gd name="adj1" fmla="val 41361"/>
              <a:gd name="adj2" fmla="val 444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16" name="Rectangle: Rounded Corners 15">
            <a:extLst>
              <a:ext uri="{FF2B5EF4-FFF2-40B4-BE49-F238E27FC236}">
                <a16:creationId xmlns:a16="http://schemas.microsoft.com/office/drawing/2014/main" id="{BC7C5D39-5479-BFFE-842E-9223C52E2FAE}"/>
              </a:ext>
            </a:extLst>
          </p:cNvPr>
          <p:cNvSpPr/>
          <p:nvPr/>
        </p:nvSpPr>
        <p:spPr>
          <a:xfrm>
            <a:off x="6713885" y="2551402"/>
            <a:ext cx="3779945" cy="9144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33">
                <a:solidFill>
                  <a:schemeClr val="tx1"/>
                </a:solidFill>
                <a:latin typeface="Source Sans Pro" panose="020B0503030403020204" pitchFamily="34" charset="0"/>
                <a:ea typeface="Source Sans Pro" panose="020B0503030403020204" pitchFamily="34" charset="0"/>
              </a:rPr>
              <a:t>full objective for conditional GAN segmentation</a:t>
            </a:r>
            <a:endParaRPr lang="en-US" sz="1600">
              <a:solidFill>
                <a:schemeClr val="tx1"/>
              </a:solidFill>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DE7A3719-F41F-E185-8C28-3255C1EC8B7D}"/>
              </a:ext>
            </a:extLst>
          </p:cNvPr>
          <p:cNvPicPr>
            <a:picLocks noChangeAspect="1"/>
          </p:cNvPicPr>
          <p:nvPr/>
        </p:nvPicPr>
        <p:blipFill>
          <a:blip r:embed="rId3"/>
          <a:stretch>
            <a:fillRect/>
          </a:stretch>
        </p:blipFill>
        <p:spPr>
          <a:xfrm>
            <a:off x="694081" y="2847961"/>
            <a:ext cx="5088728" cy="914447"/>
          </a:xfrm>
          <a:prstGeom prst="rect">
            <a:avLst/>
          </a:prstGeom>
        </p:spPr>
      </p:pic>
      <p:sp>
        <p:nvSpPr>
          <p:cNvPr id="17" name="TextBox 16">
            <a:extLst>
              <a:ext uri="{FF2B5EF4-FFF2-40B4-BE49-F238E27FC236}">
                <a16:creationId xmlns:a16="http://schemas.microsoft.com/office/drawing/2014/main" id="{C3D5CA8D-8291-A57D-B78E-56BF4EC95152}"/>
              </a:ext>
            </a:extLst>
          </p:cNvPr>
          <p:cNvSpPr txBox="1"/>
          <p:nvPr/>
        </p:nvSpPr>
        <p:spPr>
          <a:xfrm>
            <a:off x="576714" y="1842072"/>
            <a:ext cx="4475860" cy="830997"/>
          </a:xfrm>
          <a:prstGeom prst="rect">
            <a:avLst/>
          </a:prstGeom>
          <a:noFill/>
        </p:spPr>
        <p:txBody>
          <a:bodyPr wrap="square">
            <a:spAutoFit/>
          </a:bodyPr>
          <a:lstStyle/>
          <a:p>
            <a:r>
              <a:rPr lang="en-US" sz="1600"/>
              <a:t>S is penalized if the group configuration of the pixels in the predicted mask is unrealistic, i.e. masks that look like salt-and-pepper noise.</a:t>
            </a:r>
          </a:p>
        </p:txBody>
      </p:sp>
      <p:pic>
        <p:nvPicPr>
          <p:cNvPr id="12" name="Picture 11">
            <a:extLst>
              <a:ext uri="{FF2B5EF4-FFF2-40B4-BE49-F238E27FC236}">
                <a16:creationId xmlns:a16="http://schemas.microsoft.com/office/drawing/2014/main" id="{19469E78-6448-9E6E-D633-C79FF8CED5EA}"/>
              </a:ext>
            </a:extLst>
          </p:cNvPr>
          <p:cNvPicPr>
            <a:picLocks noChangeAspect="1"/>
          </p:cNvPicPr>
          <p:nvPr/>
        </p:nvPicPr>
        <p:blipFill>
          <a:blip r:embed="rId4"/>
          <a:stretch>
            <a:fillRect/>
          </a:stretch>
        </p:blipFill>
        <p:spPr>
          <a:xfrm>
            <a:off x="694080" y="4710474"/>
            <a:ext cx="4572235" cy="550361"/>
          </a:xfrm>
          <a:prstGeom prst="rect">
            <a:avLst/>
          </a:prstGeom>
        </p:spPr>
      </p:pic>
      <p:pic>
        <p:nvPicPr>
          <p:cNvPr id="14" name="Picture 13">
            <a:extLst>
              <a:ext uri="{FF2B5EF4-FFF2-40B4-BE49-F238E27FC236}">
                <a16:creationId xmlns:a16="http://schemas.microsoft.com/office/drawing/2014/main" id="{CA149A0F-2FB6-9A84-9ECA-595F167D7CFE}"/>
              </a:ext>
            </a:extLst>
          </p:cNvPr>
          <p:cNvPicPr>
            <a:picLocks noChangeAspect="1"/>
          </p:cNvPicPr>
          <p:nvPr/>
        </p:nvPicPr>
        <p:blipFill>
          <a:blip r:embed="rId5"/>
          <a:stretch>
            <a:fillRect/>
          </a:stretch>
        </p:blipFill>
        <p:spPr>
          <a:xfrm>
            <a:off x="6688486" y="3680697"/>
            <a:ext cx="5205973" cy="468736"/>
          </a:xfrm>
          <a:prstGeom prst="rect">
            <a:avLst/>
          </a:prstGeom>
        </p:spPr>
      </p:pic>
    </p:spTree>
    <p:extLst>
      <p:ext uri="{BB962C8B-B14F-4D97-AF65-F5344CB8AC3E}">
        <p14:creationId xmlns:p14="http://schemas.microsoft.com/office/powerpoint/2010/main" val="357699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960000" y="1604267"/>
            <a:ext cx="5538773" cy="4534000"/>
          </a:xfrm>
        </p:spPr>
        <p:txBody>
          <a:bodyPr/>
          <a:lstStyle/>
          <a:p>
            <a:pPr>
              <a:spcAft>
                <a:spcPts val="800"/>
              </a:spcAft>
            </a:pPr>
            <a:r>
              <a:rPr lang="en-US"/>
              <a:t>Pytorch 4.0</a:t>
            </a:r>
          </a:p>
          <a:p>
            <a:pPr>
              <a:spcAft>
                <a:spcPts val="800"/>
              </a:spcAft>
            </a:pPr>
            <a:r>
              <a:rPr lang="en-US"/>
              <a:t>Random jitter (resize image to 286 x 286 </a:t>
            </a:r>
            <a:r>
              <a:rPr lang="en-US">
                <a:sym typeface="Wingdings" panose="05000000000000000000" pitchFamily="2" charset="2"/>
              </a:rPr>
              <a:t> crop back to 256 x 256</a:t>
            </a:r>
            <a:r>
              <a:rPr lang="en-US"/>
              <a:t>)</a:t>
            </a:r>
          </a:p>
          <a:p>
            <a:pPr>
              <a:spcAft>
                <a:spcPts val="800"/>
              </a:spcAft>
            </a:pPr>
            <a:r>
              <a:rPr lang="en-US"/>
              <a:t>Optimizer: Adam optimizer</a:t>
            </a:r>
          </a:p>
          <a:p>
            <a:pPr>
              <a:spcAft>
                <a:spcPts val="800"/>
              </a:spcAft>
            </a:pPr>
            <a:r>
              <a:rPr lang="en-US"/>
              <a:t>Number of epoch: 400</a:t>
            </a:r>
          </a:p>
          <a:p>
            <a:pPr>
              <a:spcAft>
                <a:spcPts val="800"/>
              </a:spcAft>
            </a:pPr>
            <a:r>
              <a:rPr lang="en-US"/>
              <a:t>Normalization: spectral normalization</a:t>
            </a:r>
          </a:p>
          <a:p>
            <a:pPr>
              <a:spcAft>
                <a:spcPts val="800"/>
              </a:spcAft>
            </a:pPr>
            <a:r>
              <a:rPr lang="en-US"/>
              <a:t>Learning rate: 0.0002 (for first 200 epochs) </a:t>
            </a:r>
            <a:r>
              <a:rPr lang="en-US">
                <a:sym typeface="Wingdings" panose="05000000000000000000" pitchFamily="2" charset="2"/>
              </a:rPr>
              <a:t> linearly decayed to 0 (for remaining epochs)</a:t>
            </a:r>
          </a:p>
          <a:p>
            <a:pPr>
              <a:spcAft>
                <a:spcPts val="800"/>
              </a:spcAft>
            </a:pPr>
            <a:r>
              <a:rPr lang="en-US">
                <a:sym typeface="Wingdings" panose="05000000000000000000" pitchFamily="2" charset="2"/>
              </a:rPr>
              <a:t>Weight initialized from a Gaussian distribution with a mean 0 and standard deviation 0.02</a:t>
            </a:r>
          </a:p>
          <a:p>
            <a:pPr>
              <a:spcAft>
                <a:spcPts val="800"/>
              </a:spcAft>
            </a:pPr>
            <a:r>
              <a:rPr lang="en-US">
                <a:sym typeface="Wingdings" panose="05000000000000000000" pitchFamily="2" charset="2"/>
              </a:rPr>
              <a:t>Randomly select 64 patch pairs of segmented output and ground truth to be used in the discriminator </a:t>
            </a:r>
            <a:endParaRPr lang="en-US"/>
          </a:p>
        </p:txBody>
      </p:sp>
      <p:sp>
        <p:nvSpPr>
          <p:cNvPr id="6" name="TextBox 5">
            <a:extLst>
              <a:ext uri="{FF2B5EF4-FFF2-40B4-BE49-F238E27FC236}">
                <a16:creationId xmlns:a16="http://schemas.microsoft.com/office/drawing/2014/main" id="{17DCBEA7-98DB-B96A-1406-61BA1A352EAF}"/>
              </a:ext>
            </a:extLst>
          </p:cNvPr>
          <p:cNvSpPr txBox="1"/>
          <p:nvPr/>
        </p:nvSpPr>
        <p:spPr>
          <a:xfrm>
            <a:off x="7722347" y="1604267"/>
            <a:ext cx="3331028" cy="420564"/>
          </a:xfrm>
          <a:prstGeom prst="rect">
            <a:avLst/>
          </a:prstGeom>
          <a:noFill/>
        </p:spPr>
        <p:txBody>
          <a:bodyPr wrap="square" rtlCol="0">
            <a:spAutoFit/>
          </a:bodyPr>
          <a:lstStyle/>
          <a:p>
            <a:pPr algn="ctr"/>
            <a:r>
              <a:rPr lang="en-US" sz="2133" b="1">
                <a:latin typeface="Source Sans Pro" panose="020B0503030403020204" pitchFamily="34" charset="0"/>
                <a:ea typeface="Source Sans Pro" panose="020B0503030403020204" pitchFamily="34" charset="0"/>
              </a:rPr>
              <a:t>Output</a:t>
            </a:r>
          </a:p>
        </p:txBody>
      </p:sp>
      <p:pic>
        <p:nvPicPr>
          <p:cNvPr id="12" name="Picture 11">
            <a:extLst>
              <a:ext uri="{FF2B5EF4-FFF2-40B4-BE49-F238E27FC236}">
                <a16:creationId xmlns:a16="http://schemas.microsoft.com/office/drawing/2014/main" id="{A515F655-2625-594A-6143-312DF4F8DD12}"/>
              </a:ext>
            </a:extLst>
          </p:cNvPr>
          <p:cNvPicPr>
            <a:picLocks noChangeAspect="1"/>
          </p:cNvPicPr>
          <p:nvPr/>
        </p:nvPicPr>
        <p:blipFill>
          <a:blip r:embed="rId2"/>
          <a:stretch>
            <a:fillRect/>
          </a:stretch>
        </p:blipFill>
        <p:spPr>
          <a:xfrm>
            <a:off x="7222088" y="2055672"/>
            <a:ext cx="4316293" cy="4005208"/>
          </a:xfrm>
          <a:prstGeom prst="rect">
            <a:avLst/>
          </a:prstGeom>
        </p:spPr>
      </p:pic>
    </p:spTree>
    <p:extLst>
      <p:ext uri="{BB962C8B-B14F-4D97-AF65-F5344CB8AC3E}">
        <p14:creationId xmlns:p14="http://schemas.microsoft.com/office/powerpoint/2010/main" val="67921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126857-13D7-59AD-B289-EA05335150A7}"/>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082C1BAE-BFDC-DE5B-817F-2EA62A983830}"/>
              </a:ext>
            </a:extLst>
          </p:cNvPr>
          <p:cNvPicPr>
            <a:picLocks noChangeAspect="1"/>
          </p:cNvPicPr>
          <p:nvPr/>
        </p:nvPicPr>
        <p:blipFill>
          <a:blip r:embed="rId2"/>
          <a:stretch>
            <a:fillRect/>
          </a:stretch>
        </p:blipFill>
        <p:spPr>
          <a:xfrm>
            <a:off x="960000" y="1657530"/>
            <a:ext cx="10272000" cy="2238769"/>
          </a:xfrm>
          <a:prstGeom prst="rect">
            <a:avLst/>
          </a:prstGeom>
        </p:spPr>
      </p:pic>
      <p:sp>
        <p:nvSpPr>
          <p:cNvPr id="7" name="TextBox 6">
            <a:extLst>
              <a:ext uri="{FF2B5EF4-FFF2-40B4-BE49-F238E27FC236}">
                <a16:creationId xmlns:a16="http://schemas.microsoft.com/office/drawing/2014/main" id="{7C7E2475-6B02-9B73-03AA-0C4D8EA4B27C}"/>
              </a:ext>
            </a:extLst>
          </p:cNvPr>
          <p:cNvSpPr txBox="1"/>
          <p:nvPr/>
        </p:nvSpPr>
        <p:spPr>
          <a:xfrm>
            <a:off x="960000" y="4081085"/>
            <a:ext cx="10272000" cy="1569660"/>
          </a:xfrm>
          <a:prstGeom prst="rect">
            <a:avLst/>
          </a:prstGeom>
          <a:noFill/>
        </p:spPr>
        <p:txBody>
          <a:bodyPr wrap="square">
            <a:spAutoFit/>
          </a:bodyPr>
          <a:lstStyle/>
          <a:p>
            <a:r>
              <a:rPr lang="en-US" sz="2400"/>
              <a:t>The segmentation networks demonstrates a 29.19% improvement in AJI as compared to DIST and 42.98% as compared to CNN-3C. In terms of standard architectures there is a 44.27% improvement over standard Mask R-CNN and 73.19% over a U-Net.</a:t>
            </a:r>
          </a:p>
        </p:txBody>
      </p:sp>
    </p:spTree>
    <p:extLst>
      <p:ext uri="{BB962C8B-B14F-4D97-AF65-F5344CB8AC3E}">
        <p14:creationId xmlns:p14="http://schemas.microsoft.com/office/powerpoint/2010/main" val="216527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44"/>
          <p:cNvSpPr txBox="1">
            <a:spLocks noGrp="1"/>
          </p:cNvSpPr>
          <p:nvPr>
            <p:ph type="body" idx="1"/>
          </p:nvPr>
        </p:nvSpPr>
        <p:spPr>
          <a:xfrm>
            <a:off x="960000" y="1474833"/>
            <a:ext cx="10272000" cy="1170395"/>
          </a:xfrm>
          <a:prstGeom prst="rect">
            <a:avLst/>
          </a:prstGeom>
        </p:spPr>
        <p:txBody>
          <a:bodyPr spcFirstLastPara="1" vert="horz" wrap="square" lIns="121900" tIns="121900" rIns="121900" bIns="121900" rtlCol="0" anchor="t" anchorCtr="0">
            <a:noAutofit/>
          </a:bodyPr>
          <a:lstStyle/>
          <a:p>
            <a:pPr indent="-609585">
              <a:spcBef>
                <a:spcPts val="1600"/>
              </a:spcBef>
              <a:spcAft>
                <a:spcPts val="1600"/>
              </a:spcAft>
              <a:buNone/>
            </a:pPr>
            <a:r>
              <a:rPr lang="en-US"/>
              <a:t>Mahmood, Faisal dkk. (2018). </a:t>
            </a:r>
            <a:r>
              <a:rPr lang="en-US" i="1"/>
              <a:t>Deep Adversarial Training for Multi-Organ Nuclei Segmentation in Histopathology Images</a:t>
            </a:r>
            <a:r>
              <a:rPr lang="en-US"/>
              <a:t>. </a:t>
            </a:r>
            <a:endParaRPr/>
          </a:p>
        </p:txBody>
      </p:sp>
      <p:sp>
        <p:nvSpPr>
          <p:cNvPr id="646" name="Google Shape;646;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Resources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Google Shape;594;p42"/>
          <p:cNvSpPr txBox="1">
            <a:spLocks noGrp="1"/>
          </p:cNvSpPr>
          <p:nvPr>
            <p:ph type="ctrTitle"/>
          </p:nvPr>
        </p:nvSpPr>
        <p:spPr>
          <a:xfrm>
            <a:off x="2557875" y="2146249"/>
            <a:ext cx="6523200" cy="2565501"/>
          </a:xfrm>
          <a:prstGeom prst="rect">
            <a:avLst/>
          </a:prstGeom>
        </p:spPr>
        <p:txBody>
          <a:bodyPr spcFirstLastPara="1" vert="horz" wrap="square" lIns="121900" tIns="121900" rIns="121900" bIns="121900" rtlCol="0" anchor="ctr" anchorCtr="0">
            <a:noAutofit/>
          </a:bodyPr>
          <a:lstStyle/>
          <a:p>
            <a:r>
              <a:rPr lang="en"/>
              <a:t>Thank You</a:t>
            </a:r>
            <a:endParaRPr/>
          </a:p>
        </p:txBody>
      </p:sp>
      <p:sp>
        <p:nvSpPr>
          <p:cNvPr id="611" name="Google Shape;611;p42"/>
          <p:cNvSpPr/>
          <p:nvPr/>
        </p:nvSpPr>
        <p:spPr>
          <a:xfrm rot="5400000">
            <a:off x="316501" y="4930101"/>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612" name="Google Shape;612;p42"/>
          <p:cNvSpPr/>
          <p:nvPr/>
        </p:nvSpPr>
        <p:spPr>
          <a:xfrm rot="5400000">
            <a:off x="316501" y="5375635"/>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613" name="Google Shape;613;p42"/>
          <p:cNvSpPr/>
          <p:nvPr/>
        </p:nvSpPr>
        <p:spPr>
          <a:xfrm rot="5400000">
            <a:off x="316501" y="5821168"/>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960001" y="593367"/>
            <a:ext cx="3579343" cy="763600"/>
          </a:xfrm>
          <a:prstGeom prst="rect">
            <a:avLst/>
          </a:prstGeom>
        </p:spPr>
        <p:txBody>
          <a:bodyPr spcFirstLastPara="1" vert="horz" wrap="square" lIns="121900" tIns="121900" rIns="121900" bIns="121900" rtlCol="0" anchor="t" anchorCtr="0">
            <a:noAutofit/>
          </a:bodyPr>
          <a:lstStyle/>
          <a:p>
            <a:pPr>
              <a:spcBef>
                <a:spcPts val="0"/>
              </a:spcBef>
            </a:pPr>
            <a:r>
              <a:rPr lang="en"/>
              <a:t>Problems</a:t>
            </a:r>
            <a:endParaRPr/>
          </a:p>
        </p:txBody>
      </p:sp>
      <p:sp>
        <p:nvSpPr>
          <p:cNvPr id="132" name="Google Shape;132;p26"/>
          <p:cNvSpPr txBox="1"/>
          <p:nvPr/>
        </p:nvSpPr>
        <p:spPr>
          <a:xfrm>
            <a:off x="960002" y="1625700"/>
            <a:ext cx="4849177" cy="2206072"/>
          </a:xfrm>
          <a:prstGeom prst="rect">
            <a:avLst/>
          </a:prstGeom>
          <a:noFill/>
          <a:ln>
            <a:noFill/>
          </a:ln>
        </p:spPr>
        <p:txBody>
          <a:bodyPr spcFirstLastPara="1" wrap="square" lIns="121900" tIns="121900" rIns="0" bIns="121900" anchor="t" anchorCtr="0">
            <a:noAutofit/>
          </a:bodyPr>
          <a:lstStyle/>
          <a:p>
            <a:pPr marL="457189" indent="-457189">
              <a:buFont typeface="+mj-lt"/>
              <a:buAutoNum type="arabicPeriod"/>
            </a:pPr>
            <a:r>
              <a:rPr lang="en-US" sz="2400" b="1">
                <a:solidFill>
                  <a:schemeClr val="dk1"/>
                </a:solidFill>
                <a:latin typeface="Source Sans Pro"/>
                <a:ea typeface="Source Sans Pro"/>
                <a:cs typeface="Source Sans Pro"/>
                <a:sym typeface="Source Sans Pro"/>
              </a:rPr>
              <a:t>Generate synthetic H&amp;E images </a:t>
            </a:r>
            <a:r>
              <a:rPr lang="en-US" sz="2400">
                <a:solidFill>
                  <a:schemeClr val="dk1"/>
                </a:solidFill>
                <a:latin typeface="Source Sans Pro"/>
                <a:ea typeface="Source Sans Pro"/>
                <a:cs typeface="Source Sans Pro"/>
                <a:sym typeface="Source Sans Pro"/>
              </a:rPr>
              <a:t>that model the distribution of cellular and extracellular spatial featuresrepresented in multiple organs.</a:t>
            </a:r>
          </a:p>
          <a:p>
            <a:pPr marL="457189" indent="-457189">
              <a:buFont typeface="+mj-lt"/>
              <a:buAutoNum type="arabicPeriod"/>
            </a:pPr>
            <a:endParaRPr lang="en-US" sz="2400">
              <a:solidFill>
                <a:schemeClr val="dk1"/>
              </a:solidFill>
              <a:latin typeface="Source Sans Pro"/>
              <a:ea typeface="Source Sans Pro"/>
              <a:cs typeface="Source Sans Pro"/>
              <a:sym typeface="Source Sans Pro"/>
            </a:endParaRPr>
          </a:p>
          <a:p>
            <a:pPr marL="457189" indent="-457189">
              <a:buFont typeface="+mj-lt"/>
              <a:buAutoNum type="arabicPeriod"/>
            </a:pPr>
            <a:r>
              <a:rPr lang="en-US" sz="2400">
                <a:solidFill>
                  <a:schemeClr val="dk1"/>
                </a:solidFill>
                <a:latin typeface="Source Sans Pro"/>
                <a:ea typeface="Source Sans Pro"/>
                <a:cs typeface="Source Sans Pro"/>
                <a:sym typeface="Source Sans Pro"/>
              </a:rPr>
              <a:t>Use both the synthetic and real histopathology data for training a context-aware CNN that can accurately </a:t>
            </a:r>
            <a:r>
              <a:rPr lang="en-US" sz="2400" b="1">
                <a:solidFill>
                  <a:schemeClr val="dk1"/>
                </a:solidFill>
                <a:latin typeface="Source Sans Pro"/>
                <a:ea typeface="Source Sans Pro"/>
                <a:cs typeface="Source Sans Pro"/>
                <a:sym typeface="Source Sans Pro"/>
              </a:rPr>
              <a:t>segment nuclei</a:t>
            </a:r>
            <a:r>
              <a:rPr lang="en-US" sz="2400">
                <a:solidFill>
                  <a:schemeClr val="dk1"/>
                </a:solidFill>
                <a:latin typeface="Source Sans Pro"/>
                <a:ea typeface="Source Sans Pro"/>
                <a:cs typeface="Source Sans Pro"/>
                <a:sym typeface="Source Sans Pro"/>
              </a:rPr>
              <a:t>.</a:t>
            </a:r>
          </a:p>
          <a:p>
            <a:endParaRPr sz="2400" b="1">
              <a:solidFill>
                <a:schemeClr val="dk1"/>
              </a:solidFill>
              <a:latin typeface="Source Sans Pro"/>
              <a:ea typeface="Source Sans Pro"/>
              <a:cs typeface="Source Sans Pro"/>
              <a:sym typeface="Source Sans Pro"/>
            </a:endParaRPr>
          </a:p>
        </p:txBody>
      </p:sp>
      <p:sp>
        <p:nvSpPr>
          <p:cNvPr id="135" name="Google Shape;135;p26"/>
          <p:cNvSpPr/>
          <p:nvPr/>
        </p:nvSpPr>
        <p:spPr>
          <a:xfrm rot="5400000">
            <a:off x="11627001" y="4931335"/>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2" name="Arrow: Right 1">
            <a:extLst>
              <a:ext uri="{FF2B5EF4-FFF2-40B4-BE49-F238E27FC236}">
                <a16:creationId xmlns:a16="http://schemas.microsoft.com/office/drawing/2014/main" id="{2D34C929-9ACF-FFA3-2DEE-E2C3D73FC109}"/>
              </a:ext>
            </a:extLst>
          </p:cNvPr>
          <p:cNvSpPr/>
          <p:nvPr/>
        </p:nvSpPr>
        <p:spPr>
          <a:xfrm>
            <a:off x="6117774" y="2133600"/>
            <a:ext cx="718457" cy="76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Arrow: Right 8">
            <a:extLst>
              <a:ext uri="{FF2B5EF4-FFF2-40B4-BE49-F238E27FC236}">
                <a16:creationId xmlns:a16="http://schemas.microsoft.com/office/drawing/2014/main" id="{2113A47D-998E-2BCD-CB1F-F159424A8523}"/>
              </a:ext>
            </a:extLst>
          </p:cNvPr>
          <p:cNvSpPr/>
          <p:nvPr/>
        </p:nvSpPr>
        <p:spPr>
          <a:xfrm>
            <a:off x="6117773" y="4329535"/>
            <a:ext cx="718457" cy="76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6D6707-F336-EB67-2F46-92BDE3CFD79E}"/>
                  </a:ext>
                </a:extLst>
              </p:cNvPr>
              <p:cNvSpPr txBox="1"/>
              <p:nvPr/>
            </p:nvSpPr>
            <p:spPr>
              <a:xfrm>
                <a:off x="7144827" y="3920096"/>
                <a:ext cx="4668056" cy="2061718"/>
              </a:xfrm>
              <a:prstGeom prst="rect">
                <a:avLst/>
              </a:prstGeom>
              <a:noFill/>
            </p:spPr>
            <p:txBody>
              <a:bodyPr wrap="square">
                <a:spAutoFit/>
              </a:bodyPr>
              <a:lstStyle/>
              <a:p>
                <a:endParaRPr lang="en-US" sz="2133">
                  <a:latin typeface="Source Sans Pro" panose="020B0503030403020204" pitchFamily="34" charset="0"/>
                  <a:ea typeface="Source Sans Pro" panose="020B0503030403020204" pitchFamily="34" charset="0"/>
                </a:endParaRPr>
              </a:p>
              <a:p>
                <a14:m>
                  <m:oMath xmlns:m="http://schemas.openxmlformats.org/officeDocument/2006/math">
                    <m:r>
                      <a:rPr lang="en-US" sz="2133" i="1">
                        <a:latin typeface="Cambria Math" panose="02040503050406030204" pitchFamily="18" charset="0"/>
                        <a:ea typeface="Source Sans Pro" panose="020B0503030403020204" pitchFamily="34" charset="0"/>
                      </a:rPr>
                      <m:t>𝑆</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oMath>
                </a14:m>
                <a:r>
                  <a:rPr lang="en-US" sz="2133">
                    <a:highlight>
                      <a:srgbClr val="FFFF00"/>
                    </a:highlight>
                    <a:latin typeface="Source Sans Pro" panose="020B0503030403020204" pitchFamily="34" charset="0"/>
                    <a:ea typeface="Source Sans Pro" panose="020B0503030403020204" pitchFamily="34" charset="0"/>
                  </a:rPr>
                  <a:t> </a:t>
                </a:r>
              </a:p>
              <a:p>
                <a:r>
                  <a:rPr lang="en-US" sz="2133">
                    <a:highlight>
                      <a:srgbClr val="FFFF00"/>
                    </a:highlight>
                    <a:latin typeface="Source Sans Pro" panose="020B0503030403020204" pitchFamily="34" charset="0"/>
                    <a:ea typeface="Source Sans Pro" panose="020B0503030403020204" pitchFamily="34" charset="0"/>
                  </a:rPr>
                  <a:t>(for nuclei segmentation)</a:t>
                </a:r>
              </a:p>
              <a:p>
                <a:endParaRPr lang="en-US" sz="2133">
                  <a:latin typeface="Source Sans Pro" panose="020B0503030403020204" pitchFamily="34" charset="0"/>
                  <a:ea typeface="Source Sans Pro" panose="020B0503030403020204" pitchFamily="34" charset="0"/>
                </a:endParaRPr>
              </a:p>
              <a:p>
                <a:r>
                  <a:rPr lang="en-US" sz="2133">
                    <a:latin typeface="Source Sans Pro" panose="020B0503030403020204" pitchFamily="34" charset="0"/>
                    <a:ea typeface="Source Sans Pro" panose="020B0503030403020204" pitchFamily="34" charset="0"/>
                  </a:rPr>
                  <a:t>We denote </a:t>
                </a:r>
                <a14:m>
                  <m:oMath xmlns:m="http://schemas.openxmlformats.org/officeDocument/2006/math">
                    <m:r>
                      <a:rPr lang="en-US" sz="2133" i="1">
                        <a:latin typeface="Cambria Math" panose="02040503050406030204" pitchFamily="18" charset="0"/>
                        <a:ea typeface="Source Sans Pro" panose="020B0503030403020204" pitchFamily="34" charset="0"/>
                      </a:rPr>
                      <m:t>𝑚</m:t>
                    </m:r>
                  </m:oMath>
                </a14:m>
                <a:r>
                  <a:rPr lang="en-US" sz="2133">
                    <a:latin typeface="Source Sans Pro" panose="020B0503030403020204" pitchFamily="34" charset="0"/>
                    <a:ea typeface="Source Sans Pro" panose="020B0503030403020204" pitchFamily="34" charset="0"/>
                  </a:rPr>
                  <a:t> and </a:t>
                </a:r>
                <a14:m>
                  <m:oMath xmlns:m="http://schemas.openxmlformats.org/officeDocument/2006/math">
                    <m:r>
                      <a:rPr lang="en-US" sz="2133" i="1">
                        <a:latin typeface="Cambria Math" panose="02040503050406030204" pitchFamily="18" charset="0"/>
                        <a:ea typeface="Source Sans Pro" panose="020B0503030403020204" pitchFamily="34" charset="0"/>
                      </a:rPr>
                      <m:t>𝑛</m:t>
                    </m:r>
                  </m:oMath>
                </a14:m>
                <a:r>
                  <a:rPr lang="en-US" sz="2133">
                    <a:latin typeface="Source Sans Pro" panose="020B0503030403020204" pitchFamily="34" charset="0"/>
                    <a:ea typeface="Source Sans Pro" panose="020B0503030403020204" pitchFamily="34" charset="0"/>
                  </a:rPr>
                  <a:t> as training examples where </a:t>
                </a:r>
                <a14:m>
                  <m:oMath xmlns:m="http://schemas.openxmlformats.org/officeDocument/2006/math">
                    <m:r>
                      <a:rPr lang="en-US" sz="2133" i="1">
                        <a:latin typeface="Cambria Math" panose="02040503050406030204" pitchFamily="18" charset="0"/>
                        <a:ea typeface="Source Sans Pro" panose="020B0503030403020204" pitchFamily="34" charset="0"/>
                      </a:rPr>
                      <m:t>𝑚</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oMath>
                </a14:m>
                <a:r>
                  <a:rPr lang="en-US" sz="2133">
                    <a:latin typeface="Source Sans Pro" panose="020B0503030403020204" pitchFamily="34" charset="0"/>
                    <a:ea typeface="Source Sans Pro" panose="020B0503030403020204" pitchFamily="34" charset="0"/>
                  </a:rPr>
                  <a:t> and </a:t>
                </a:r>
                <a14:m>
                  <m:oMath xmlns:m="http://schemas.openxmlformats.org/officeDocument/2006/math">
                    <m:r>
                      <a:rPr lang="en-US" sz="2133" i="1">
                        <a:latin typeface="Cambria Math" panose="02040503050406030204" pitchFamily="18" charset="0"/>
                        <a:ea typeface="Source Sans Pro" panose="020B0503030403020204" pitchFamily="34" charset="0"/>
                      </a:rPr>
                      <m:t>𝑛</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oMath>
                </a14:m>
                <a:r>
                  <a:rPr lang="en-US" sz="2133">
                    <a:latin typeface="Source Sans Pro" panose="020B0503030403020204" pitchFamily="34" charset="0"/>
                    <a:ea typeface="Source Sans Pro" panose="020B0503030403020204" pitchFamily="34" charset="0"/>
                  </a:rPr>
                  <a:t>.</a:t>
                </a:r>
              </a:p>
            </p:txBody>
          </p:sp>
        </mc:Choice>
        <mc:Fallback xmlns="">
          <p:sp>
            <p:nvSpPr>
              <p:cNvPr id="11" name="TextBox 10">
                <a:extLst>
                  <a:ext uri="{FF2B5EF4-FFF2-40B4-BE49-F238E27FC236}">
                    <a16:creationId xmlns:a16="http://schemas.microsoft.com/office/drawing/2014/main" id="{286D6707-F336-EB67-2F46-92BDE3CFD79E}"/>
                  </a:ext>
                </a:extLst>
              </p:cNvPr>
              <p:cNvSpPr txBox="1">
                <a:spLocks noRot="1" noChangeAspect="1" noMove="1" noResize="1" noEditPoints="1" noAdjustHandles="1" noChangeArrowheads="1" noChangeShapeType="1" noTextEdit="1"/>
              </p:cNvSpPr>
              <p:nvPr/>
            </p:nvSpPr>
            <p:spPr>
              <a:xfrm>
                <a:off x="7144827" y="3920096"/>
                <a:ext cx="4668056" cy="2061718"/>
              </a:xfrm>
              <a:prstGeom prst="rect">
                <a:avLst/>
              </a:prstGeom>
              <a:blipFill>
                <a:blip r:embed="rId3"/>
                <a:stretch>
                  <a:fillRect l="-1567" b="-5030"/>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C3E22B-539B-9371-E44C-714808946EAE}"/>
                  </a:ext>
                </a:extLst>
              </p:cNvPr>
              <p:cNvSpPr txBox="1"/>
              <p:nvPr/>
            </p:nvSpPr>
            <p:spPr>
              <a:xfrm>
                <a:off x="7144827" y="723995"/>
                <a:ext cx="4589973" cy="1077026"/>
              </a:xfrm>
              <a:prstGeom prst="rect">
                <a:avLst/>
              </a:prstGeom>
              <a:noFill/>
            </p:spPr>
            <p:txBody>
              <a:bodyPr wrap="square">
                <a:spAutoFit/>
              </a:bodyPr>
              <a:lstStyle/>
              <a:p>
                <a:r>
                  <a:rPr lang="en-US" sz="2133">
                    <a:latin typeface="Source Sans Pro" panose="020B0503030403020204" pitchFamily="34" charset="0"/>
                    <a:ea typeface="Source Sans Pro" panose="020B0503030403020204" pitchFamily="34" charset="0"/>
                  </a:rPr>
                  <a:t>Find learning mapping functions </a:t>
                </a:r>
              </a:p>
              <a:p>
                <a:r>
                  <a:rPr lang="en-US" sz="2133">
                    <a:latin typeface="Source Sans Pro" panose="020B0503030403020204" pitchFamily="34" charset="0"/>
                    <a:ea typeface="Source Sans Pro" panose="020B0503030403020204" pitchFamily="34" charset="0"/>
                  </a:rPr>
                  <a:t>G and S between two domains: </a:t>
                </a:r>
              </a:p>
              <a:p>
                <a14:m>
                  <m:oMath xmlns:m="http://schemas.openxmlformats.org/officeDocument/2006/math">
                    <m:r>
                      <a:rPr lang="en-US" sz="2133" b="1" i="1">
                        <a:latin typeface="Cambria Math" panose="02040503050406030204" pitchFamily="18" charset="0"/>
                        <a:ea typeface="Source Sans Pro" panose="020B0503030403020204" pitchFamily="34" charset="0"/>
                      </a:rPr>
                      <m:t>𝑴</m:t>
                    </m:r>
                  </m:oMath>
                </a14:m>
                <a:r>
                  <a:rPr lang="en-US" sz="2133" b="1">
                    <a:latin typeface="Source Sans Pro" panose="020B0503030403020204" pitchFamily="34" charset="0"/>
                    <a:ea typeface="Source Sans Pro" panose="020B0503030403020204" pitchFamily="34" charset="0"/>
                  </a:rPr>
                  <a:t> (nuclei mask) </a:t>
                </a:r>
                <a:r>
                  <a:rPr lang="en-US" sz="2133">
                    <a:latin typeface="Source Sans Pro" panose="020B0503030403020204" pitchFamily="34" charset="0"/>
                    <a:ea typeface="Source Sans Pro" panose="020B0503030403020204" pitchFamily="34" charset="0"/>
                  </a:rPr>
                  <a:t>and </a:t>
                </a:r>
                <a14:m>
                  <m:oMath xmlns:m="http://schemas.openxmlformats.org/officeDocument/2006/math">
                    <m:r>
                      <a:rPr lang="en-US" sz="2133" b="1" i="1">
                        <a:latin typeface="Cambria Math" panose="02040503050406030204" pitchFamily="18" charset="0"/>
                        <a:ea typeface="Source Sans Pro" panose="020B0503030403020204" pitchFamily="34" charset="0"/>
                      </a:rPr>
                      <m:t>𝑵</m:t>
                    </m:r>
                  </m:oMath>
                </a14:m>
                <a:r>
                  <a:rPr lang="en-US" sz="2133" b="1">
                    <a:latin typeface="Source Sans Pro" panose="020B0503030403020204" pitchFamily="34" charset="0"/>
                    <a:ea typeface="Source Sans Pro" panose="020B0503030403020204" pitchFamily="34" charset="0"/>
                  </a:rPr>
                  <a:t> (H&amp;E images) </a:t>
                </a:r>
              </a:p>
            </p:txBody>
          </p:sp>
        </mc:Choice>
        <mc:Fallback xmlns="">
          <p:sp>
            <p:nvSpPr>
              <p:cNvPr id="13" name="TextBox 12">
                <a:extLst>
                  <a:ext uri="{FF2B5EF4-FFF2-40B4-BE49-F238E27FC236}">
                    <a16:creationId xmlns:a16="http://schemas.microsoft.com/office/drawing/2014/main" id="{92C3E22B-539B-9371-E44C-714808946EAE}"/>
                  </a:ext>
                </a:extLst>
              </p:cNvPr>
              <p:cNvSpPr txBox="1">
                <a:spLocks noRot="1" noChangeAspect="1" noMove="1" noResize="1" noEditPoints="1" noAdjustHandles="1" noChangeArrowheads="1" noChangeShapeType="1" noTextEdit="1"/>
              </p:cNvSpPr>
              <p:nvPr/>
            </p:nvSpPr>
            <p:spPr>
              <a:xfrm>
                <a:off x="7144827" y="723995"/>
                <a:ext cx="4589973" cy="1077026"/>
              </a:xfrm>
              <a:prstGeom prst="rect">
                <a:avLst/>
              </a:prstGeom>
              <a:blipFill>
                <a:blip r:embed="rId4"/>
                <a:stretch>
                  <a:fillRect l="-1594" t="-2841" b="-107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43A2CD-46D8-28C9-BDCC-6A73074DD30D}"/>
                  </a:ext>
                </a:extLst>
              </p:cNvPr>
              <p:cNvSpPr txBox="1"/>
              <p:nvPr/>
            </p:nvSpPr>
            <p:spPr>
              <a:xfrm>
                <a:off x="7144825" y="2125549"/>
                <a:ext cx="4668056" cy="7487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133" i="1">
                          <a:latin typeface="Cambria Math" panose="02040503050406030204" pitchFamily="18" charset="0"/>
                          <a:ea typeface="Source Sans Pro" panose="020B0503030403020204" pitchFamily="34" charset="0"/>
                        </a:rPr>
                        <m:t>𝐺</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r>
                        <a:rPr lang="en-US" sz="2133" i="1">
                          <a:latin typeface="Cambria Math" panose="02040503050406030204" pitchFamily="18" charset="0"/>
                          <a:ea typeface="Source Sans Pro" panose="020B0503030403020204" pitchFamily="34" charset="0"/>
                        </a:rPr>
                        <m:t> </m:t>
                      </m:r>
                    </m:oMath>
                  </m:oMathPara>
                </a14:m>
                <a:endParaRPr lang="en-US" sz="2133">
                  <a:latin typeface="Source Sans Pro" panose="020B0503030403020204" pitchFamily="34" charset="0"/>
                  <a:ea typeface="Source Sans Pro" panose="020B0503030403020204" pitchFamily="34" charset="0"/>
                </a:endParaRPr>
              </a:p>
              <a:p>
                <a:r>
                  <a:rPr lang="en-US" sz="2133">
                    <a:highlight>
                      <a:srgbClr val="FFFF00"/>
                    </a:highlight>
                    <a:latin typeface="Source Sans Pro" panose="020B0503030403020204" pitchFamily="34" charset="0"/>
                    <a:ea typeface="Source Sans Pro" panose="020B0503030403020204" pitchFamily="34" charset="0"/>
                  </a:rPr>
                  <a:t>(for synthetic data generation) </a:t>
                </a:r>
              </a:p>
            </p:txBody>
          </p:sp>
        </mc:Choice>
        <mc:Fallback xmlns="">
          <p:sp>
            <p:nvSpPr>
              <p:cNvPr id="15" name="TextBox 14">
                <a:extLst>
                  <a:ext uri="{FF2B5EF4-FFF2-40B4-BE49-F238E27FC236}">
                    <a16:creationId xmlns:a16="http://schemas.microsoft.com/office/drawing/2014/main" id="{8B43A2CD-46D8-28C9-BDCC-6A73074DD30D}"/>
                  </a:ext>
                </a:extLst>
              </p:cNvPr>
              <p:cNvSpPr txBox="1">
                <a:spLocks noRot="1" noChangeAspect="1" noMove="1" noResize="1" noEditPoints="1" noAdjustHandles="1" noChangeArrowheads="1" noChangeShapeType="1" noTextEdit="1"/>
              </p:cNvSpPr>
              <p:nvPr/>
            </p:nvSpPr>
            <p:spPr>
              <a:xfrm>
                <a:off x="7144825" y="2125549"/>
                <a:ext cx="4668056" cy="748795"/>
              </a:xfrm>
              <a:prstGeom prst="rect">
                <a:avLst/>
              </a:prstGeom>
              <a:blipFill>
                <a:blip r:embed="rId5"/>
                <a:stretch>
                  <a:fillRect l="-1567" b="-14634"/>
                </a:stretch>
              </a:blipFill>
            </p:spPr>
            <p:txBody>
              <a:bodyPr/>
              <a:lstStyle/>
              <a:p>
                <a:r>
                  <a:rPr lang="en-ID">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960000" y="593367"/>
            <a:ext cx="8194885" cy="763600"/>
          </a:xfrm>
          <a:prstGeom prst="rect">
            <a:avLst/>
          </a:prstGeom>
        </p:spPr>
        <p:txBody>
          <a:bodyPr spcFirstLastPara="1" vert="horz" wrap="square" lIns="121900" tIns="121900" rIns="121900" bIns="121900" rtlCol="0" anchor="t" anchorCtr="0">
            <a:noAutofit/>
          </a:bodyPr>
          <a:lstStyle/>
          <a:p>
            <a:pPr>
              <a:spcBef>
                <a:spcPts val="0"/>
              </a:spcBef>
            </a:pPr>
            <a:r>
              <a:rPr lang="en"/>
              <a:t>Datasets</a:t>
            </a:r>
            <a:endParaRPr/>
          </a:p>
        </p:txBody>
      </p:sp>
      <p:sp>
        <p:nvSpPr>
          <p:cNvPr id="132" name="Google Shape;132;p26"/>
          <p:cNvSpPr txBox="1"/>
          <p:nvPr/>
        </p:nvSpPr>
        <p:spPr>
          <a:xfrm>
            <a:off x="960002" y="1516847"/>
            <a:ext cx="10774799" cy="1444072"/>
          </a:xfrm>
          <a:prstGeom prst="rect">
            <a:avLst/>
          </a:prstGeom>
          <a:noFill/>
          <a:ln>
            <a:noFill/>
          </a:ln>
        </p:spPr>
        <p:txBody>
          <a:bodyPr spcFirstLastPara="1" wrap="square" lIns="121900" tIns="121900" rIns="0" bIns="121900" anchor="t" anchorCtr="0">
            <a:noAutofit/>
          </a:bodyPr>
          <a:lstStyle/>
          <a:p>
            <a:r>
              <a:rPr lang="en-US" sz="2133">
                <a:solidFill>
                  <a:schemeClr val="dk1"/>
                </a:solidFill>
                <a:latin typeface="Source Sans Pro"/>
                <a:ea typeface="Source Sans Pro"/>
                <a:cs typeface="Source Sans Pro"/>
                <a:sym typeface="Source Sans Pro"/>
              </a:rPr>
              <a:t>Multi organ pathology images (with annotations) of 34 1000 × 1000 pathology images from nine different organs (bladder, colon, stomach, breast, kidney, liver, and prostate, ovary, esophagus)</a:t>
            </a:r>
          </a:p>
        </p:txBody>
      </p:sp>
      <p:sp>
        <p:nvSpPr>
          <p:cNvPr id="2" name="Arrow: Right 1">
            <a:extLst>
              <a:ext uri="{FF2B5EF4-FFF2-40B4-BE49-F238E27FC236}">
                <a16:creationId xmlns:a16="http://schemas.microsoft.com/office/drawing/2014/main" id="{2D34C929-9ACF-FFA3-2DEE-E2C3D73FC109}"/>
              </a:ext>
            </a:extLst>
          </p:cNvPr>
          <p:cNvSpPr/>
          <p:nvPr/>
        </p:nvSpPr>
        <p:spPr>
          <a:xfrm rot="5400000">
            <a:off x="5946649" y="1668655"/>
            <a:ext cx="801499" cy="2994143"/>
          </a:xfrm>
          <a:prstGeom prst="rightArrow">
            <a:avLst>
              <a:gd name="adj1" fmla="val 68179"/>
              <a:gd name="adj2" fmla="val 661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92C3E22B-539B-9371-E44C-714808946EAE}"/>
              </a:ext>
            </a:extLst>
          </p:cNvPr>
          <p:cNvSpPr txBox="1"/>
          <p:nvPr/>
        </p:nvSpPr>
        <p:spPr>
          <a:xfrm>
            <a:off x="959998" y="3876286"/>
            <a:ext cx="10611516" cy="2061718"/>
          </a:xfrm>
          <a:prstGeom prst="rect">
            <a:avLst/>
          </a:prstGeom>
          <a:noFill/>
        </p:spPr>
        <p:txBody>
          <a:bodyPr wrap="square">
            <a:spAutoFit/>
          </a:bodyPr>
          <a:lstStyle/>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Sparse stain normalization</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Decomposition into large patches of 256 x 256</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Training images: four slides from breast, liver, kidney and prostate</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Testing images: two slides from breast, liver, kidney, prostate, bladder, colon and stomach and one slide from esophagus and ovary</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Adding 4.650 synthetically generated images to training images (nuclei segmentation)</a:t>
            </a:r>
          </a:p>
        </p:txBody>
      </p:sp>
      <p:sp>
        <p:nvSpPr>
          <p:cNvPr id="3" name="TextBox 2">
            <a:extLst>
              <a:ext uri="{FF2B5EF4-FFF2-40B4-BE49-F238E27FC236}">
                <a16:creationId xmlns:a16="http://schemas.microsoft.com/office/drawing/2014/main" id="{EDDA82AF-289C-6557-D9D8-580856B0D017}"/>
              </a:ext>
            </a:extLst>
          </p:cNvPr>
          <p:cNvSpPr txBox="1"/>
          <p:nvPr/>
        </p:nvSpPr>
        <p:spPr>
          <a:xfrm>
            <a:off x="5399313" y="2841173"/>
            <a:ext cx="2054110" cy="461665"/>
          </a:xfrm>
          <a:prstGeom prst="rect">
            <a:avLst/>
          </a:prstGeom>
          <a:noFill/>
        </p:spPr>
        <p:txBody>
          <a:bodyPr wrap="square" rtlCol="0">
            <a:spAutoFit/>
          </a:bodyPr>
          <a:lstStyle/>
          <a:p>
            <a:pPr algn="ctr"/>
            <a:r>
              <a:rPr lang="en-US" sz="2400" i="1" dirty="0"/>
              <a:t>preprocessing</a:t>
            </a:r>
          </a:p>
        </p:txBody>
      </p:sp>
    </p:spTree>
    <p:extLst>
      <p:ext uri="{BB962C8B-B14F-4D97-AF65-F5344CB8AC3E}">
        <p14:creationId xmlns:p14="http://schemas.microsoft.com/office/powerpoint/2010/main" val="366641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Picture 6">
            <a:extLst>
              <a:ext uri="{FF2B5EF4-FFF2-40B4-BE49-F238E27FC236}">
                <a16:creationId xmlns:a16="http://schemas.microsoft.com/office/drawing/2014/main" id="{6537102D-D829-DFF2-0A4A-8E9025B6EBB4}"/>
              </a:ext>
            </a:extLst>
          </p:cNvPr>
          <p:cNvPicPr>
            <a:picLocks noChangeAspect="1"/>
          </p:cNvPicPr>
          <p:nvPr/>
        </p:nvPicPr>
        <p:blipFill>
          <a:blip r:embed="rId3"/>
          <a:stretch>
            <a:fillRect/>
          </a:stretch>
        </p:blipFill>
        <p:spPr>
          <a:xfrm>
            <a:off x="1586593" y="604932"/>
            <a:ext cx="9018815" cy="3227913"/>
          </a:xfrm>
          <a:prstGeom prst="rect">
            <a:avLst/>
          </a:prstGeom>
        </p:spPr>
      </p:pic>
      <p:pic>
        <p:nvPicPr>
          <p:cNvPr id="9" name="Picture 8">
            <a:extLst>
              <a:ext uri="{FF2B5EF4-FFF2-40B4-BE49-F238E27FC236}">
                <a16:creationId xmlns:a16="http://schemas.microsoft.com/office/drawing/2014/main" id="{43C25C37-6964-40AF-04F1-F5910249861C}"/>
              </a:ext>
            </a:extLst>
          </p:cNvPr>
          <p:cNvPicPr>
            <a:picLocks noChangeAspect="1"/>
          </p:cNvPicPr>
          <p:nvPr/>
        </p:nvPicPr>
        <p:blipFill>
          <a:blip r:embed="rId4"/>
          <a:stretch>
            <a:fillRect/>
          </a:stretch>
        </p:blipFill>
        <p:spPr>
          <a:xfrm>
            <a:off x="923918" y="3940563"/>
            <a:ext cx="10344161" cy="2201192"/>
          </a:xfrm>
          <a:prstGeom prst="rect">
            <a:avLst/>
          </a:prstGeom>
        </p:spPr>
      </p:pic>
    </p:spTree>
    <p:extLst>
      <p:ext uri="{BB962C8B-B14F-4D97-AF65-F5344CB8AC3E}">
        <p14:creationId xmlns:p14="http://schemas.microsoft.com/office/powerpoint/2010/main" val="30118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522512" y="323557"/>
            <a:ext cx="10272000" cy="1131382"/>
          </a:xfrm>
        </p:spPr>
        <p:txBody>
          <a:bodyPr/>
          <a:lstStyle/>
          <a:p>
            <a:r>
              <a:rPr lang="en-US" sz="3733" dirty="0"/>
              <a:t>Problem 1: Synthetic data generation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522513" y="1458689"/>
            <a:ext cx="10384972" cy="2246769"/>
          </a:xfrm>
          <a:prstGeom prst="rect">
            <a:avLst/>
          </a:prstGeom>
          <a:noFill/>
        </p:spPr>
        <p:txBody>
          <a:bodyPr wrap="square" rtlCol="0">
            <a:spAutoFit/>
          </a:bodyPr>
          <a:lstStyle/>
          <a:p>
            <a:r>
              <a:rPr lang="en-US" sz="2000" b="1" dirty="0"/>
              <a:t>Architectures:</a:t>
            </a:r>
            <a:r>
              <a:rPr lang="en-US" sz="2000" dirty="0"/>
              <a:t> dual-GAN (with cycle consistency loss) </a:t>
            </a:r>
            <a:r>
              <a:rPr lang="en-US" sz="2000" dirty="0">
                <a:sym typeface="Wingdings" panose="05000000000000000000" pitchFamily="2" charset="2"/>
              </a:rPr>
              <a:t> </a:t>
            </a:r>
            <a:r>
              <a:rPr lang="en-US" sz="2000" dirty="0" err="1">
                <a:sym typeface="Wingdings" panose="05000000000000000000" pitchFamily="2" charset="2"/>
              </a:rPr>
              <a:t>cycleGAN</a:t>
            </a:r>
            <a:endParaRPr lang="en-US" sz="2000" dirty="0">
              <a:sym typeface="Wingdings" panose="05000000000000000000" pitchFamily="2" charset="2"/>
            </a:endParaRPr>
          </a:p>
          <a:p>
            <a:r>
              <a:rPr lang="en-US" sz="2000" b="1" dirty="0">
                <a:sym typeface="Wingdings" panose="05000000000000000000" pitchFamily="2" charset="2"/>
              </a:rPr>
              <a:t>Normalization:</a:t>
            </a:r>
            <a:r>
              <a:rPr lang="en-US" sz="2000" dirty="0">
                <a:sym typeface="Wingdings" panose="05000000000000000000" pitchFamily="2" charset="2"/>
              </a:rPr>
              <a:t> spectral normalization (to prevent mode </a:t>
            </a:r>
            <a:r>
              <a:rPr lang="en-US" sz="2000" dirty="0" err="1">
                <a:sym typeface="Wingdings" panose="05000000000000000000" pitchFamily="2" charset="2"/>
              </a:rPr>
              <a:t>colapse</a:t>
            </a:r>
            <a:r>
              <a:rPr lang="en-US" sz="2000" dirty="0">
                <a:sym typeface="Wingdings" panose="05000000000000000000" pitchFamily="2" charset="2"/>
              </a:rPr>
              <a:t>)</a:t>
            </a:r>
            <a:endParaRPr lang="en-US" sz="2000" dirty="0"/>
          </a:p>
          <a:p>
            <a:endParaRPr lang="en-US" sz="2000" dirty="0"/>
          </a:p>
          <a:p>
            <a:r>
              <a:rPr lang="en-US" sz="2000" dirty="0"/>
              <a:t>The </a:t>
            </a:r>
            <a:r>
              <a:rPr lang="en-US" sz="2000" dirty="0" err="1"/>
              <a:t>cycleGAN</a:t>
            </a:r>
            <a:r>
              <a:rPr lang="en-US" sz="2000" dirty="0"/>
              <a:t> framework learns a mapping between randomly generated polygon masks and unpaired pathology images. Since </a:t>
            </a:r>
            <a:r>
              <a:rPr lang="en-US" sz="2000" dirty="0" err="1"/>
              <a:t>cycleGAN</a:t>
            </a:r>
            <a:r>
              <a:rPr lang="en-US" sz="2000" dirty="0"/>
              <a:t> is based on consistency loss, the setup also learns a reverse mapping from pathology images to corresponding segmentation or polygon masks. </a:t>
            </a:r>
            <a:r>
              <a:rPr lang="en-US" sz="2000" b="1" dirty="0"/>
              <a:t>The reverse mapping is used only to train the forward mapping more effectively.</a:t>
            </a:r>
          </a:p>
        </p:txBody>
      </p:sp>
      <p:pic>
        <p:nvPicPr>
          <p:cNvPr id="7" name="Picture 6">
            <a:extLst>
              <a:ext uri="{FF2B5EF4-FFF2-40B4-BE49-F238E27FC236}">
                <a16:creationId xmlns:a16="http://schemas.microsoft.com/office/drawing/2014/main" id="{91D51316-C94A-02A8-6A47-5A0DD0E540F7}"/>
              </a:ext>
            </a:extLst>
          </p:cNvPr>
          <p:cNvPicPr>
            <a:picLocks noChangeAspect="1"/>
          </p:cNvPicPr>
          <p:nvPr/>
        </p:nvPicPr>
        <p:blipFill>
          <a:blip r:embed="rId2"/>
          <a:stretch>
            <a:fillRect/>
          </a:stretch>
        </p:blipFill>
        <p:spPr>
          <a:xfrm>
            <a:off x="522512" y="3895116"/>
            <a:ext cx="5573488" cy="241334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0E13B3-99FC-AAF0-B722-CB197AF4193D}"/>
                  </a:ext>
                </a:extLst>
              </p:cNvPr>
              <p:cNvSpPr txBox="1"/>
              <p:nvPr/>
            </p:nvSpPr>
            <p:spPr>
              <a:xfrm>
                <a:off x="6498772" y="4588827"/>
                <a:ext cx="5377544" cy="995401"/>
              </a:xfrm>
              <a:prstGeom prst="rect">
                <a:avLst/>
              </a:prstGeom>
              <a:noFill/>
            </p:spPr>
            <p:txBody>
              <a:bodyPr wrap="square">
                <a:spAutoFit/>
              </a:bodyPr>
              <a:lstStyle/>
              <a:p>
                <a14:m>
                  <m:oMath xmlns:m="http://schemas.openxmlformats.org/officeDocument/2006/math">
                    <m:r>
                      <a:rPr lang="en-US" sz="1467" i="1">
                        <a:latin typeface="Cambria Math" panose="02040503050406030204" pitchFamily="18" charset="0"/>
                      </a:rPr>
                      <m:t>𝐺</m:t>
                    </m:r>
                  </m:oMath>
                </a14:m>
                <a:r>
                  <a:rPr lang="en-US" sz="1467"/>
                  <a:t>: random polygon mask to pathology image generator</a:t>
                </a:r>
              </a:p>
              <a:p>
                <a14:m>
                  <m:oMath xmlns:m="http://schemas.openxmlformats.org/officeDocument/2006/math">
                    <m:r>
                      <a:rPr lang="en-US" sz="1467" i="1">
                        <a:latin typeface="Cambria Math" panose="02040503050406030204" pitchFamily="18" charset="0"/>
                      </a:rPr>
                      <m:t>𝑆</m:t>
                    </m:r>
                  </m:oMath>
                </a14:m>
                <a:r>
                  <a:rPr lang="en-US" sz="1467"/>
                  <a:t>: pathology image to polygon mask generator</a:t>
                </a:r>
              </a:p>
              <a:p>
                <a14:m>
                  <m:oMath xmlns:m="http://schemas.openxmlformats.org/officeDocument/2006/math">
                    <m:sSub>
                      <m:sSubPr>
                        <m:ctrlPr>
                          <a:rPr lang="en-US" sz="1467" i="1">
                            <a:latin typeface="Cambria Math" panose="02040503050406030204" pitchFamily="18" charset="0"/>
                          </a:rPr>
                        </m:ctrlPr>
                      </m:sSubPr>
                      <m:e>
                        <m:r>
                          <a:rPr lang="en-US" sz="1467" i="1">
                            <a:latin typeface="Cambria Math" panose="02040503050406030204" pitchFamily="18" charset="0"/>
                          </a:rPr>
                          <m:t>𝐷</m:t>
                        </m:r>
                      </m:e>
                      <m:sub>
                        <m:r>
                          <a:rPr lang="en-US" sz="1467" i="1">
                            <a:latin typeface="Cambria Math" panose="02040503050406030204" pitchFamily="18" charset="0"/>
                          </a:rPr>
                          <m:t>𝑁</m:t>
                        </m:r>
                      </m:sub>
                    </m:sSub>
                  </m:oMath>
                </a14:m>
                <a:r>
                  <a:rPr lang="en-US" sz="1467"/>
                  <a:t>: discriminator for G</a:t>
                </a:r>
              </a:p>
              <a:p>
                <a14:m>
                  <m:oMath xmlns:m="http://schemas.openxmlformats.org/officeDocument/2006/math">
                    <m:sSub>
                      <m:sSubPr>
                        <m:ctrlPr>
                          <a:rPr lang="en-US" sz="1467" i="1">
                            <a:latin typeface="Cambria Math" panose="02040503050406030204" pitchFamily="18" charset="0"/>
                          </a:rPr>
                        </m:ctrlPr>
                      </m:sSubPr>
                      <m:e>
                        <m:r>
                          <a:rPr lang="en-US" sz="1467" i="1">
                            <a:latin typeface="Cambria Math" panose="02040503050406030204" pitchFamily="18" charset="0"/>
                          </a:rPr>
                          <m:t>𝐷</m:t>
                        </m:r>
                      </m:e>
                      <m:sub>
                        <m:r>
                          <a:rPr lang="en-US" sz="1467" i="1">
                            <a:latin typeface="Cambria Math" panose="02040503050406030204" pitchFamily="18" charset="0"/>
                          </a:rPr>
                          <m:t>𝑀</m:t>
                        </m:r>
                      </m:sub>
                    </m:sSub>
                  </m:oMath>
                </a14:m>
                <a:r>
                  <a:rPr lang="en-US" sz="1467"/>
                  <a:t>:discriminator for S</a:t>
                </a:r>
              </a:p>
            </p:txBody>
          </p:sp>
        </mc:Choice>
        <mc:Fallback xmlns="">
          <p:sp>
            <p:nvSpPr>
              <p:cNvPr id="6" name="TextBox 5">
                <a:extLst>
                  <a:ext uri="{FF2B5EF4-FFF2-40B4-BE49-F238E27FC236}">
                    <a16:creationId xmlns:a16="http://schemas.microsoft.com/office/drawing/2014/main" id="{0F0E13B3-99FC-AAF0-B722-CB197AF4193D}"/>
                  </a:ext>
                </a:extLst>
              </p:cNvPr>
              <p:cNvSpPr txBox="1">
                <a:spLocks noRot="1" noChangeAspect="1" noMove="1" noResize="1" noEditPoints="1" noAdjustHandles="1" noChangeArrowheads="1" noChangeShapeType="1" noTextEdit="1"/>
              </p:cNvSpPr>
              <p:nvPr/>
            </p:nvSpPr>
            <p:spPr>
              <a:xfrm>
                <a:off x="6498772" y="4588827"/>
                <a:ext cx="5377544" cy="995401"/>
              </a:xfrm>
              <a:prstGeom prst="rect">
                <a:avLst/>
              </a:prstGeom>
              <a:blipFill>
                <a:blip r:embed="rId3"/>
                <a:stretch>
                  <a:fillRect t="-1227" b="-6135"/>
                </a:stretch>
              </a:blipFill>
            </p:spPr>
            <p:txBody>
              <a:bodyPr/>
              <a:lstStyle/>
              <a:p>
                <a:r>
                  <a:rPr lang="en-ID">
                    <a:noFill/>
                  </a:rPr>
                  <a:t> </a:t>
                </a:r>
              </a:p>
            </p:txBody>
          </p:sp>
        </mc:Fallback>
      </mc:AlternateContent>
    </p:spTree>
    <p:extLst>
      <p:ext uri="{BB962C8B-B14F-4D97-AF65-F5344CB8AC3E}">
        <p14:creationId xmlns:p14="http://schemas.microsoft.com/office/powerpoint/2010/main" val="66066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348347" y="2307774"/>
            <a:ext cx="1948544" cy="7728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2296891" y="1132117"/>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2296891" y="2694216"/>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3102432" y="770167"/>
                <a:ext cx="2764971"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adversarial loss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panose="02040503050406030204" pitchFamily="18" charset="0"/>
                            <a:ea typeface="Cambria Math" panose="02040503050406030204" pitchFamily="18" charset="0"/>
                          </a:rPr>
                          <m:t>𝐺𝐴𝑁</m:t>
                        </m:r>
                      </m:sub>
                    </m:sSub>
                    <m:r>
                      <a:rPr lang="en-US" sz="2000" i="1">
                        <a:latin typeface="Cambria Math" panose="02040503050406030204" pitchFamily="18" charset="0"/>
                      </a:rPr>
                      <m:t>)</m:t>
                    </m:r>
                  </m:oMath>
                </a14:m>
                <a:endParaRPr lang="en-US" sz="2000" dirty="0"/>
              </a:p>
            </p:txBody>
          </p:sp>
        </mc:Choice>
        <mc:Fallback xmlns="">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3102432" y="770167"/>
                <a:ext cx="2764971" cy="772885"/>
              </a:xfrm>
              <a:prstGeom prst="roundRect">
                <a:avLst/>
              </a:prstGeom>
              <a:blipFill>
                <a:blip r:embed="rId2"/>
                <a:stretch>
                  <a:fillRect b="-7634"/>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3102433" y="3845380"/>
                <a:ext cx="2764972"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cycle consistency loss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ℒ</m:t>
                        </m:r>
                      </m:e>
                      <m:sub>
                        <m:r>
                          <a:rPr lang="en-US" sz="2000" i="1">
                            <a:latin typeface="Cambria Math" panose="02040503050406030204" pitchFamily="18" charset="0"/>
                          </a:rPr>
                          <m:t>𝑐𝑦𝑐</m:t>
                        </m:r>
                      </m:sub>
                    </m:sSub>
                  </m:oMath>
                </a14:m>
                <a:r>
                  <a:rPr lang="en-US" sz="2000" dirty="0"/>
                  <a:t>)</a:t>
                </a:r>
              </a:p>
            </p:txBody>
          </p:sp>
        </mc:Choice>
        <mc:Fallback xmlns="">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3102433" y="3845380"/>
                <a:ext cx="2764972" cy="772885"/>
              </a:xfrm>
              <a:prstGeom prst="roundRect">
                <a:avLst/>
              </a:prstGeom>
              <a:blipFill>
                <a:blip r:embed="rId3"/>
                <a:stretch>
                  <a:fillRect b="-6107"/>
                </a:stretch>
              </a:blipFill>
            </p:spPr>
            <p:txBody>
              <a:bodyPr/>
              <a:lstStyle/>
              <a:p>
                <a:r>
                  <a:rPr lang="en-ID">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994934" y="1674864"/>
            <a:ext cx="3122841" cy="769634"/>
          </a:xfrm>
          <a:prstGeom prst="rect">
            <a:avLst/>
          </a:prstGeom>
          <a:noFill/>
        </p:spPr>
        <p:txBody>
          <a:bodyPr wrap="square">
            <a:spAutoFit/>
          </a:bodyPr>
          <a:lstStyle/>
          <a:p>
            <a:r>
              <a:rPr lang="en-US" sz="1467"/>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994934" y="4770667"/>
            <a:ext cx="3710665" cy="1446935"/>
          </a:xfrm>
          <a:prstGeom prst="rect">
            <a:avLst/>
          </a:prstGeom>
          <a:noFill/>
        </p:spPr>
        <p:txBody>
          <a:bodyPr wrap="square">
            <a:spAutoFit/>
          </a:bodyPr>
          <a:lstStyle/>
          <a:p>
            <a:r>
              <a:rPr lang="en-US" sz="1467"/>
              <a:t>The cycle consistency loss term penalizes deviation from the source image. It ensures that the forward and back translations between the random polygon mask and nuclei image are lossless and cycle consistent.</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5867403" y="1156610"/>
            <a:ext cx="94841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6815815" y="844955"/>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Minimize loss of mapping </a:t>
                </a:r>
                <a14:m>
                  <m:oMath xmlns:m="http://schemas.openxmlformats.org/officeDocument/2006/math">
                    <m:r>
                      <a:rPr lang="en-US" sz="1600" i="1">
                        <a:solidFill>
                          <a:schemeClr val="tx1"/>
                        </a:solidFill>
                        <a:latin typeface="Cambria Math" panose="02040503050406030204" pitchFamily="18" charset="0"/>
                      </a:rPr>
                      <m:t>𝐺</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oMath>
                </a14:m>
                <a:r>
                  <a:rPr lang="en-US" sz="1600">
                    <a:solidFill>
                      <a:schemeClr val="tx1"/>
                    </a:solidFill>
                  </a:rPr>
                  <a:t> and </a:t>
                </a:r>
                <a14:m>
                  <m:oMath xmlns:m="http://schemas.openxmlformats.org/officeDocument/2006/math">
                    <m:r>
                      <a:rPr lang="en-US" sz="1600" i="1">
                        <a:solidFill>
                          <a:schemeClr val="tx1"/>
                        </a:solidFill>
                        <a:latin typeface="Cambria Math" panose="02040503050406030204" pitchFamily="18" charset="0"/>
                      </a:rPr>
                      <m:t>𝑆</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xmlns="">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6815815" y="844955"/>
                <a:ext cx="2673800" cy="623311"/>
              </a:xfrm>
              <a:prstGeom prst="roundRect">
                <a:avLst/>
              </a:prstGeom>
              <a:blipFill>
                <a:blip r:embed="rId4"/>
                <a:stretch>
                  <a:fillRect b="-6604"/>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6815817" y="1745490"/>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Maximize loss of discriminator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𝑁</m:t>
                        </m:r>
                      </m:sub>
                    </m:sSub>
                  </m:oMath>
                </a14:m>
                <a:r>
                  <a:rPr lang="en-US" sz="1600">
                    <a:solidFill>
                      <a:schemeClr val="tx1"/>
                    </a:solidFill>
                  </a:rPr>
                  <a:t> and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𝑀</m:t>
                        </m:r>
                      </m:sub>
                    </m:sSub>
                  </m:oMath>
                </a14:m>
                <a:endParaRPr lang="en-US" sz="1600">
                  <a:solidFill>
                    <a:schemeClr val="tx1"/>
                  </a:solidFill>
                </a:endParaRPr>
              </a:p>
            </p:txBody>
          </p:sp>
        </mc:Choice>
        <mc:Fallback xmlns="">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6815817" y="1745490"/>
                <a:ext cx="2673799" cy="623311"/>
              </a:xfrm>
              <a:prstGeom prst="roundRect">
                <a:avLst/>
              </a:prstGeom>
              <a:blipFill>
                <a:blip r:embed="rId5"/>
                <a:stretch>
                  <a:fillRect b="-6542"/>
                </a:stretch>
              </a:blipFill>
            </p:spPr>
            <p:txBody>
              <a:bodyPr/>
              <a:lstStyle/>
              <a:p>
                <a:r>
                  <a:rPr lang="en-ID">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5867403" y="1156609"/>
            <a:ext cx="948413" cy="9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8AC3895-794A-6B04-77D0-5153B97F2A8D}"/>
              </a:ext>
            </a:extLst>
          </p:cNvPr>
          <p:cNvCxnSpPr>
            <a:cxnSpLocks/>
            <a:stCxn id="8" idx="3"/>
            <a:endCxn id="39" idx="1"/>
          </p:cNvCxnSpPr>
          <p:nvPr/>
        </p:nvCxnSpPr>
        <p:spPr>
          <a:xfrm flipV="1">
            <a:off x="5867405" y="4229003"/>
            <a:ext cx="972911" cy="28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Rounded Corners 38">
            <a:extLst>
              <a:ext uri="{FF2B5EF4-FFF2-40B4-BE49-F238E27FC236}">
                <a16:creationId xmlns:a16="http://schemas.microsoft.com/office/drawing/2014/main" id="{70512854-40D5-22C5-DDCF-EA9E0EB9C150}"/>
              </a:ext>
            </a:extLst>
          </p:cNvPr>
          <p:cNvSpPr/>
          <p:nvPr/>
        </p:nvSpPr>
        <p:spPr>
          <a:xfrm>
            <a:off x="6840315" y="3917347"/>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Forward cycle consistency</a:t>
            </a:r>
          </a:p>
        </p:txBody>
      </p:sp>
      <p:sp>
        <p:nvSpPr>
          <p:cNvPr id="40" name="Rectangle: Rounded Corners 39">
            <a:extLst>
              <a:ext uri="{FF2B5EF4-FFF2-40B4-BE49-F238E27FC236}">
                <a16:creationId xmlns:a16="http://schemas.microsoft.com/office/drawing/2014/main" id="{6521AF40-401E-FB03-8309-FEAD18F091D8}"/>
              </a:ext>
            </a:extLst>
          </p:cNvPr>
          <p:cNvSpPr/>
          <p:nvPr/>
        </p:nvSpPr>
        <p:spPr>
          <a:xfrm>
            <a:off x="6815815" y="4848270"/>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Backward cycle concistency</a:t>
            </a:r>
          </a:p>
        </p:txBody>
      </p:sp>
      <p:cxnSp>
        <p:nvCxnSpPr>
          <p:cNvPr id="41" name="Straight Arrow Connector 40">
            <a:extLst>
              <a:ext uri="{FF2B5EF4-FFF2-40B4-BE49-F238E27FC236}">
                <a16:creationId xmlns:a16="http://schemas.microsoft.com/office/drawing/2014/main" id="{16F44357-E3F8-BF6D-F1FB-B5527EDD4987}"/>
              </a:ext>
            </a:extLst>
          </p:cNvPr>
          <p:cNvCxnSpPr>
            <a:cxnSpLocks/>
            <a:stCxn id="8" idx="3"/>
            <a:endCxn id="40" idx="1"/>
          </p:cNvCxnSpPr>
          <p:nvPr/>
        </p:nvCxnSpPr>
        <p:spPr>
          <a:xfrm>
            <a:off x="5867404" y="4231823"/>
            <a:ext cx="948411" cy="9281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9677400" y="980949"/>
            <a:ext cx="217709" cy="1251856"/>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0" name="TextBox 59">
            <a:extLst>
              <a:ext uri="{FF2B5EF4-FFF2-40B4-BE49-F238E27FC236}">
                <a16:creationId xmlns:a16="http://schemas.microsoft.com/office/drawing/2014/main" id="{B100E6E5-C10F-610C-DAD6-21B1F70D6A32}"/>
              </a:ext>
            </a:extLst>
          </p:cNvPr>
          <p:cNvSpPr txBox="1"/>
          <p:nvPr/>
        </p:nvSpPr>
        <p:spPr>
          <a:xfrm>
            <a:off x="10036627" y="987781"/>
            <a:ext cx="1981200" cy="995401"/>
          </a:xfrm>
          <a:prstGeom prst="rect">
            <a:avLst/>
          </a:prstGeom>
          <a:noFill/>
        </p:spPr>
        <p:txBody>
          <a:bodyPr wrap="square">
            <a:spAutoFit/>
          </a:bodyPr>
          <a:lstStyle/>
          <a:p>
            <a:r>
              <a:rPr lang="en-US" sz="1467"/>
              <a:t>Binary Cross Entropy (BCE) loss of discriminator in classifying real or fake</a:t>
            </a:r>
            <a:endParaRPr lang="en-US" sz="1333"/>
          </a:p>
        </p:txBody>
      </p:sp>
      <p:cxnSp>
        <p:nvCxnSpPr>
          <p:cNvPr id="61" name="Straight Arrow Connector 60">
            <a:extLst>
              <a:ext uri="{FF2B5EF4-FFF2-40B4-BE49-F238E27FC236}">
                <a16:creationId xmlns:a16="http://schemas.microsoft.com/office/drawing/2014/main" id="{E1002D6C-F3DA-2105-3239-912345712903}"/>
              </a:ext>
            </a:extLst>
          </p:cNvPr>
          <p:cNvCxnSpPr>
            <a:cxnSpLocks/>
          </p:cNvCxnSpPr>
          <p:nvPr/>
        </p:nvCxnSpPr>
        <p:spPr>
          <a:xfrm>
            <a:off x="9514115" y="4229001"/>
            <a:ext cx="38099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DF538D16-ACD2-23A3-5383-38FFCF3215D1}"/>
              </a:ext>
            </a:extLst>
          </p:cNvPr>
          <p:cNvCxnSpPr>
            <a:cxnSpLocks/>
          </p:cNvCxnSpPr>
          <p:nvPr/>
        </p:nvCxnSpPr>
        <p:spPr>
          <a:xfrm>
            <a:off x="9489613" y="5159924"/>
            <a:ext cx="4054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28051F2-EB52-BD09-ECDA-61079DD2DC09}"/>
                  </a:ext>
                </a:extLst>
              </p:cNvPr>
              <p:cNvSpPr txBox="1"/>
              <p:nvPr/>
            </p:nvSpPr>
            <p:spPr>
              <a:xfrm>
                <a:off x="9895110" y="4023817"/>
                <a:ext cx="2011141"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 ≈ </m:t>
                      </m:r>
                      <m:r>
                        <a:rPr lang="en-US" sz="2400" i="1">
                          <a:latin typeface="Cambria Math" panose="02040503050406030204" pitchFamily="18" charset="0"/>
                        </a:rPr>
                        <m:t>𝑚</m:t>
                      </m:r>
                    </m:oMath>
                  </m:oMathPara>
                </a14:m>
                <a:endParaRPr lang="en-US" sz="2400"/>
              </a:p>
            </p:txBody>
          </p:sp>
        </mc:Choice>
        <mc:Fallback xmlns="">
          <p:sp>
            <p:nvSpPr>
              <p:cNvPr id="65" name="TextBox 64">
                <a:extLst>
                  <a:ext uri="{FF2B5EF4-FFF2-40B4-BE49-F238E27FC236}">
                    <a16:creationId xmlns:a16="http://schemas.microsoft.com/office/drawing/2014/main" id="{228051F2-EB52-BD09-ECDA-61079DD2DC09}"/>
                  </a:ext>
                </a:extLst>
              </p:cNvPr>
              <p:cNvSpPr txBox="1">
                <a:spLocks noRot="1" noChangeAspect="1" noMove="1" noResize="1" noEditPoints="1" noAdjustHandles="1" noChangeArrowheads="1" noChangeShapeType="1" noTextEdit="1"/>
              </p:cNvSpPr>
              <p:nvPr/>
            </p:nvSpPr>
            <p:spPr>
              <a:xfrm>
                <a:off x="9895110" y="4023817"/>
                <a:ext cx="2011141" cy="822469"/>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4EC1006-D239-48B6-4BC5-D052A3C93DC0}"/>
                  </a:ext>
                </a:extLst>
              </p:cNvPr>
              <p:cNvSpPr txBox="1"/>
              <p:nvPr/>
            </p:nvSpPr>
            <p:spPr>
              <a:xfrm>
                <a:off x="9731830" y="4954740"/>
                <a:ext cx="217442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 ≈ </m:t>
                      </m:r>
                      <m:r>
                        <a:rPr lang="en-US" sz="2400" i="1">
                          <a:latin typeface="Cambria Math" panose="02040503050406030204" pitchFamily="18" charset="0"/>
                        </a:rPr>
                        <m:t>𝑁</m:t>
                      </m:r>
                    </m:oMath>
                  </m:oMathPara>
                </a14:m>
                <a:endParaRPr lang="en-US" sz="2400"/>
              </a:p>
            </p:txBody>
          </p:sp>
        </mc:Choice>
        <mc:Fallback xmlns="">
          <p:sp>
            <p:nvSpPr>
              <p:cNvPr id="70" name="TextBox 69">
                <a:extLst>
                  <a:ext uri="{FF2B5EF4-FFF2-40B4-BE49-F238E27FC236}">
                    <a16:creationId xmlns:a16="http://schemas.microsoft.com/office/drawing/2014/main" id="{54EC1006-D239-48B6-4BC5-D052A3C93DC0}"/>
                  </a:ext>
                </a:extLst>
              </p:cNvPr>
              <p:cNvSpPr txBox="1">
                <a:spLocks noRot="1" noChangeAspect="1" noMove="1" noResize="1" noEditPoints="1" noAdjustHandles="1" noChangeArrowheads="1" noChangeShapeType="1" noTextEdit="1"/>
              </p:cNvSpPr>
              <p:nvPr/>
            </p:nvSpPr>
            <p:spPr>
              <a:xfrm>
                <a:off x="9731830" y="4954740"/>
                <a:ext cx="2174421" cy="461665"/>
              </a:xfrm>
              <a:prstGeom prst="rect">
                <a:avLst/>
              </a:prstGeom>
              <a:blipFill>
                <a:blip r:embed="rId7"/>
                <a:stretch>
                  <a:fillRect b="-19737"/>
                </a:stretch>
              </a:blipFill>
            </p:spPr>
            <p:txBody>
              <a:bodyPr/>
              <a:lstStyle/>
              <a:p>
                <a:r>
                  <a:rPr lang="en-ID">
                    <a:noFill/>
                  </a:rPr>
                  <a:t> </a:t>
                </a:r>
              </a:p>
            </p:txBody>
          </p:sp>
        </mc:Fallback>
      </mc:AlternateContent>
    </p:spTree>
    <p:extLst>
      <p:ext uri="{BB962C8B-B14F-4D97-AF65-F5344CB8AC3E}">
        <p14:creationId xmlns:p14="http://schemas.microsoft.com/office/powerpoint/2010/main" val="311119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1027217" y="1084444"/>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𝐺</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xmlns="">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1027217" y="1084444"/>
                <a:ext cx="2959556" cy="526645"/>
              </a:xfrm>
              <a:prstGeom prst="roundRect">
                <a:avLst/>
              </a:prstGeom>
              <a:blipFill>
                <a:blip r:embed="rId2"/>
                <a:stretch>
                  <a:fillRect b="-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1AF1FCDB-CA9A-2636-0891-FC1F72F9B217}"/>
                  </a:ext>
                </a:extLst>
              </p:cNvPr>
              <p:cNvSpPr/>
              <p:nvPr/>
            </p:nvSpPr>
            <p:spPr>
              <a:xfrm>
                <a:off x="5880889" y="1141391"/>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xmlns="">
          <p:sp>
            <p:nvSpPr>
              <p:cNvPr id="4" name="Rectangle: Rounded Corners 3">
                <a:extLst>
                  <a:ext uri="{FF2B5EF4-FFF2-40B4-BE49-F238E27FC236}">
                    <a16:creationId xmlns:a16="http://schemas.microsoft.com/office/drawing/2014/main" id="{1AF1FCDB-CA9A-2636-0891-FC1F72F9B217}"/>
                  </a:ext>
                </a:extLst>
              </p:cNvPr>
              <p:cNvSpPr>
                <a:spLocks noRot="1" noChangeAspect="1" noMove="1" noResize="1" noEditPoints="1" noAdjustHandles="1" noChangeArrowheads="1" noChangeShapeType="1" noTextEdit="1"/>
              </p:cNvSpPr>
              <p:nvPr/>
            </p:nvSpPr>
            <p:spPr>
              <a:xfrm>
                <a:off x="5880889" y="1141391"/>
                <a:ext cx="2959556" cy="526645"/>
              </a:xfrm>
              <a:prstGeom prst="round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A9C20F9-16F3-99DE-F629-5711F66939D8}"/>
                  </a:ext>
                </a:extLst>
              </p:cNvPr>
              <p:cNvSpPr/>
              <p:nvPr/>
            </p:nvSpPr>
            <p:spPr>
              <a:xfrm>
                <a:off x="1027215" y="3097779"/>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xmlns="">
          <p:sp>
            <p:nvSpPr>
              <p:cNvPr id="5" name="Rectangle: Rounded Corners 4">
                <a:extLst>
                  <a:ext uri="{FF2B5EF4-FFF2-40B4-BE49-F238E27FC236}">
                    <a16:creationId xmlns:a16="http://schemas.microsoft.com/office/drawing/2014/main" id="{1A9C20F9-16F3-99DE-F629-5711F66939D8}"/>
                  </a:ext>
                </a:extLst>
              </p:cNvPr>
              <p:cNvSpPr>
                <a:spLocks noRot="1" noChangeAspect="1" noMove="1" noResize="1" noEditPoints="1" noAdjustHandles="1" noChangeArrowheads="1" noChangeShapeType="1" noTextEdit="1"/>
              </p:cNvSpPr>
              <p:nvPr/>
            </p:nvSpPr>
            <p:spPr>
              <a:xfrm>
                <a:off x="1027215" y="3097779"/>
                <a:ext cx="2959556" cy="526645"/>
              </a:xfrm>
              <a:prstGeom prst="roundRect">
                <a:avLst/>
              </a:prstGeom>
              <a:blipFill>
                <a:blip r:embed="rId4"/>
                <a:stretch>
                  <a:fillRect/>
                </a:stretch>
              </a:blipFill>
            </p:spPr>
            <p:txBody>
              <a:bodyPr/>
              <a:lstStyle/>
              <a:p>
                <a:r>
                  <a:rPr lang="en-ID">
                    <a:noFill/>
                  </a:rPr>
                  <a:t> </a:t>
                </a:r>
              </a:p>
            </p:txBody>
          </p:sp>
        </mc:Fallback>
      </mc:AlternateContent>
      <p:pic>
        <p:nvPicPr>
          <p:cNvPr id="7" name="Picture 6">
            <a:extLst>
              <a:ext uri="{FF2B5EF4-FFF2-40B4-BE49-F238E27FC236}">
                <a16:creationId xmlns:a16="http://schemas.microsoft.com/office/drawing/2014/main" id="{672189E7-EAD7-353D-F20D-F45EAF93E3F0}"/>
              </a:ext>
            </a:extLst>
          </p:cNvPr>
          <p:cNvPicPr>
            <a:picLocks noChangeAspect="1"/>
          </p:cNvPicPr>
          <p:nvPr/>
        </p:nvPicPr>
        <p:blipFill>
          <a:blip r:embed="rId5"/>
          <a:stretch>
            <a:fillRect/>
          </a:stretch>
        </p:blipFill>
        <p:spPr>
          <a:xfrm>
            <a:off x="360586" y="1726929"/>
            <a:ext cx="4292820" cy="838243"/>
          </a:xfrm>
          <a:prstGeom prst="rect">
            <a:avLst/>
          </a:prstGeom>
        </p:spPr>
      </p:pic>
      <p:pic>
        <p:nvPicPr>
          <p:cNvPr id="9" name="Picture 8">
            <a:extLst>
              <a:ext uri="{FF2B5EF4-FFF2-40B4-BE49-F238E27FC236}">
                <a16:creationId xmlns:a16="http://schemas.microsoft.com/office/drawing/2014/main" id="{2A1B7143-FD8F-B4C3-9082-632E8D658906}"/>
              </a:ext>
            </a:extLst>
          </p:cNvPr>
          <p:cNvPicPr>
            <a:picLocks noChangeAspect="1"/>
          </p:cNvPicPr>
          <p:nvPr/>
        </p:nvPicPr>
        <p:blipFill>
          <a:blip r:embed="rId6"/>
          <a:stretch>
            <a:fillRect/>
          </a:stretch>
        </p:blipFill>
        <p:spPr>
          <a:xfrm>
            <a:off x="5214258" y="1744009"/>
            <a:ext cx="4292820" cy="821164"/>
          </a:xfrm>
          <a:prstGeom prst="rect">
            <a:avLst/>
          </a:prstGeom>
        </p:spPr>
      </p:pic>
      <p:pic>
        <p:nvPicPr>
          <p:cNvPr id="11" name="Picture 10">
            <a:extLst>
              <a:ext uri="{FF2B5EF4-FFF2-40B4-BE49-F238E27FC236}">
                <a16:creationId xmlns:a16="http://schemas.microsoft.com/office/drawing/2014/main" id="{ADDC650E-7253-5F62-717D-7793166141AE}"/>
              </a:ext>
            </a:extLst>
          </p:cNvPr>
          <p:cNvPicPr>
            <a:picLocks noChangeAspect="1"/>
          </p:cNvPicPr>
          <p:nvPr/>
        </p:nvPicPr>
        <p:blipFill>
          <a:blip r:embed="rId7"/>
          <a:stretch>
            <a:fillRect/>
          </a:stretch>
        </p:blipFill>
        <p:spPr>
          <a:xfrm>
            <a:off x="360586" y="3769587"/>
            <a:ext cx="4292820" cy="756248"/>
          </a:xfrm>
          <a:prstGeom prst="rect">
            <a:avLst/>
          </a:prstGeom>
        </p:spPr>
      </p:pic>
      <p:sp>
        <p:nvSpPr>
          <p:cNvPr id="16" name="Rectangle: Rounded Corners 15">
            <a:extLst>
              <a:ext uri="{FF2B5EF4-FFF2-40B4-BE49-F238E27FC236}">
                <a16:creationId xmlns:a16="http://schemas.microsoft.com/office/drawing/2014/main" id="{BC7C5D39-5479-BFFE-842E-9223C52E2FAE}"/>
              </a:ext>
            </a:extLst>
          </p:cNvPr>
          <p:cNvSpPr/>
          <p:nvPr/>
        </p:nvSpPr>
        <p:spPr>
          <a:xfrm>
            <a:off x="5880889" y="3038627"/>
            <a:ext cx="4504084" cy="5162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full objective for synthetic data generation</a:t>
            </a:r>
            <a:endParaRPr lang="en-US" sz="1200" dirty="0">
              <a:solidFill>
                <a:schemeClr val="tx1"/>
              </a:solidFill>
              <a:latin typeface="Source Sans Pro" panose="020B0503030403020204" pitchFamily="34" charset="0"/>
              <a:ea typeface="Source Sans Pro" panose="020B0503030403020204" pitchFamily="34" charset="0"/>
            </a:endParaRPr>
          </a:p>
        </p:txBody>
      </p:sp>
      <p:pic>
        <p:nvPicPr>
          <p:cNvPr id="18" name="Picture 17">
            <a:extLst>
              <a:ext uri="{FF2B5EF4-FFF2-40B4-BE49-F238E27FC236}">
                <a16:creationId xmlns:a16="http://schemas.microsoft.com/office/drawing/2014/main" id="{0985ADD2-84A5-9826-5B37-17BC32C5FA13}"/>
              </a:ext>
            </a:extLst>
          </p:cNvPr>
          <p:cNvPicPr>
            <a:picLocks noChangeAspect="1"/>
          </p:cNvPicPr>
          <p:nvPr/>
        </p:nvPicPr>
        <p:blipFill rotWithShape="1">
          <a:blip r:embed="rId8"/>
          <a:srcRect r="22123"/>
          <a:stretch/>
        </p:blipFill>
        <p:spPr>
          <a:xfrm>
            <a:off x="5612351" y="3769587"/>
            <a:ext cx="5662891" cy="592845"/>
          </a:xfrm>
          <a:prstGeom prst="rect">
            <a:avLst/>
          </a:prstGeom>
        </p:spPr>
      </p:pic>
      <p:pic>
        <p:nvPicPr>
          <p:cNvPr id="19" name="Picture 18">
            <a:extLst>
              <a:ext uri="{FF2B5EF4-FFF2-40B4-BE49-F238E27FC236}">
                <a16:creationId xmlns:a16="http://schemas.microsoft.com/office/drawing/2014/main" id="{E86C4655-2223-0BA5-E0A8-57ABD776156B}"/>
              </a:ext>
            </a:extLst>
          </p:cNvPr>
          <p:cNvPicPr>
            <a:picLocks noChangeAspect="1"/>
          </p:cNvPicPr>
          <p:nvPr/>
        </p:nvPicPr>
        <p:blipFill rotWithShape="1">
          <a:blip r:embed="rId8"/>
          <a:srcRect l="77988"/>
          <a:stretch/>
        </p:blipFill>
        <p:spPr>
          <a:xfrm>
            <a:off x="9363817" y="4462858"/>
            <a:ext cx="1600620" cy="59284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CA138B-B4F5-DC86-EDA0-983A19AE38F8}"/>
                  </a:ext>
                </a:extLst>
              </p:cNvPr>
              <p:cNvSpPr txBox="1"/>
              <p:nvPr/>
            </p:nvSpPr>
            <p:spPr>
              <a:xfrm>
                <a:off x="535121" y="4670997"/>
                <a:ext cx="4248915" cy="830997"/>
              </a:xfrm>
              <a:prstGeom prst="rect">
                <a:avLst/>
              </a:prstGeom>
              <a:noFill/>
            </p:spPr>
            <p:txBody>
              <a:bodyPr wrap="square">
                <a:spAutoFit/>
              </a:bodyPr>
              <a:lstStyle/>
              <a:p>
                <a14:m>
                  <m:oMath xmlns:m="http://schemas.openxmlformats.org/officeDocument/2006/math">
                    <m:r>
                      <a:rPr lang="en-US" sz="1600" i="1">
                        <a:latin typeface="Cambria Math" panose="02040503050406030204" pitchFamily="18" charset="0"/>
                      </a:rPr>
                      <m:t>𝜆</m:t>
                    </m:r>
                    <m:r>
                      <a:rPr lang="en-US" sz="1600" i="1">
                        <a:latin typeface="Cambria Math" panose="02040503050406030204" pitchFamily="18" charset="0"/>
                      </a:rPr>
                      <m:t> </m:t>
                    </m:r>
                  </m:oMath>
                </a14:m>
                <a:r>
                  <a:rPr lang="en-US" sz="1600"/>
                  <a:t>controls the importance of the forward and backward cycle constraints. For synthetic data generation,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𝑚</m:t>
                        </m:r>
                      </m:sub>
                    </m:sSub>
                  </m:oMath>
                </a14:m>
                <a:r>
                  <a:rPr lang="en-US" sz="1600"/>
                  <a:t> term is relaxed.</a:t>
                </a:r>
              </a:p>
            </p:txBody>
          </p:sp>
        </mc:Choice>
        <mc:Fallback xmlns="">
          <p:sp>
            <p:nvSpPr>
              <p:cNvPr id="23" name="TextBox 22">
                <a:extLst>
                  <a:ext uri="{FF2B5EF4-FFF2-40B4-BE49-F238E27FC236}">
                    <a16:creationId xmlns:a16="http://schemas.microsoft.com/office/drawing/2014/main" id="{ECCA138B-B4F5-DC86-EDA0-983A19AE38F8}"/>
                  </a:ext>
                </a:extLst>
              </p:cNvPr>
              <p:cNvSpPr txBox="1">
                <a:spLocks noRot="1" noChangeAspect="1" noMove="1" noResize="1" noEditPoints="1" noAdjustHandles="1" noChangeArrowheads="1" noChangeShapeType="1" noTextEdit="1"/>
              </p:cNvSpPr>
              <p:nvPr/>
            </p:nvSpPr>
            <p:spPr>
              <a:xfrm>
                <a:off x="535121" y="4670997"/>
                <a:ext cx="4248915" cy="830997"/>
              </a:xfrm>
              <a:prstGeom prst="rect">
                <a:avLst/>
              </a:prstGeom>
              <a:blipFill>
                <a:blip r:embed="rId9"/>
                <a:stretch>
                  <a:fillRect l="-861" t="-2190" b="-8029"/>
                </a:stretch>
              </a:blipFill>
            </p:spPr>
            <p:txBody>
              <a:bodyPr/>
              <a:lstStyle/>
              <a:p>
                <a:r>
                  <a:rPr lang="en-ID">
                    <a:noFill/>
                  </a:rPr>
                  <a:t> </a:t>
                </a:r>
              </a:p>
            </p:txBody>
          </p:sp>
        </mc:Fallback>
      </mc:AlternateContent>
    </p:spTree>
    <p:extLst>
      <p:ext uri="{BB962C8B-B14F-4D97-AF65-F5344CB8AC3E}">
        <p14:creationId xmlns:p14="http://schemas.microsoft.com/office/powerpoint/2010/main" val="3504539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960000" y="1604267"/>
                <a:ext cx="6529373" cy="4534000"/>
              </a:xfrm>
            </p:spPr>
            <p:txBody>
              <a:bodyPr/>
              <a:lstStyle/>
              <a:p>
                <a:pPr>
                  <a:lnSpc>
                    <a:spcPct val="150000"/>
                  </a:lnSpc>
                </a:pPr>
                <a:r>
                  <a:rPr lang="en-US" sz="2133"/>
                  <a:t>Pytorch 4.0</a:t>
                </a:r>
              </a:p>
              <a:p>
                <a:pPr>
                  <a:lnSpc>
                    <a:spcPct val="150000"/>
                  </a:lnSpc>
                </a:pPr>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𝜆</m:t>
                        </m:r>
                      </m:e>
                      <m:sub>
                        <m:r>
                          <a:rPr lang="en-US" sz="2133" i="1">
                            <a:latin typeface="Cambria Math" panose="02040503050406030204" pitchFamily="18" charset="0"/>
                          </a:rPr>
                          <m:t>𝑛</m:t>
                        </m:r>
                      </m:sub>
                    </m:sSub>
                    <m:r>
                      <a:rPr lang="en-US" sz="2133" i="1">
                        <a:latin typeface="Cambria Math" panose="02040503050406030204" pitchFamily="18" charset="0"/>
                      </a:rPr>
                      <m:t>=70</m:t>
                    </m:r>
                  </m:oMath>
                </a14:m>
                <a:r>
                  <a:rPr lang="en-US" sz="2133"/>
                  <a:t>, </a:t>
                </a:r>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𝜆</m:t>
                        </m:r>
                      </m:e>
                      <m:sub>
                        <m:r>
                          <a:rPr lang="en-US" sz="2133" i="1">
                            <a:latin typeface="Cambria Math" panose="02040503050406030204" pitchFamily="18" charset="0"/>
                          </a:rPr>
                          <m:t>𝑚</m:t>
                        </m:r>
                      </m:sub>
                    </m:sSub>
                    <m:r>
                      <a:rPr lang="en-US" sz="2133" i="1">
                        <a:latin typeface="Cambria Math" panose="02040503050406030204" pitchFamily="18" charset="0"/>
                      </a:rPr>
                      <m:t>=10</m:t>
                    </m:r>
                  </m:oMath>
                </a14:m>
                <a:endParaRPr lang="en-US" sz="2133"/>
              </a:p>
              <a:p>
                <a:pPr>
                  <a:lnSpc>
                    <a:spcPct val="150000"/>
                  </a:lnSpc>
                </a:pPr>
                <a:r>
                  <a:rPr lang="en-US" sz="2133"/>
                  <a:t>Optimizer: Adam solver</a:t>
                </a:r>
              </a:p>
              <a:p>
                <a:pPr>
                  <a:lnSpc>
                    <a:spcPct val="150000"/>
                  </a:lnSpc>
                </a:pPr>
                <a:r>
                  <a:rPr lang="en-US" sz="2133"/>
                  <a:t>Number of epoch: 300</a:t>
                </a:r>
              </a:p>
              <a:p>
                <a:pPr>
                  <a:lnSpc>
                    <a:spcPct val="150000"/>
                  </a:lnSpc>
                </a:pPr>
                <a:r>
                  <a:rPr lang="en-US" sz="2133"/>
                  <a:t>Normalization: spectral normalization</a:t>
                </a:r>
              </a:p>
              <a:p>
                <a:pPr>
                  <a:lnSpc>
                    <a:spcPct val="150000"/>
                  </a:lnSpc>
                </a:pPr>
                <a:r>
                  <a:rPr lang="en-US" sz="2133"/>
                  <a:t>Learning rate: 0.0002 (for first 150 epochs) </a:t>
                </a:r>
                <a:r>
                  <a:rPr lang="en-US" sz="2133">
                    <a:sym typeface="Wingdings" panose="05000000000000000000" pitchFamily="2" charset="2"/>
                  </a:rPr>
                  <a:t> linearly decayed to 0 (for remaining epochs)</a:t>
                </a:r>
              </a:p>
              <a:p>
                <a:pPr>
                  <a:lnSpc>
                    <a:spcPct val="150000"/>
                  </a:lnSpc>
                </a:pPr>
                <a:r>
                  <a:rPr lang="en-US" sz="2133">
                    <a:sym typeface="Wingdings" panose="05000000000000000000" pitchFamily="2" charset="2"/>
                  </a:rPr>
                  <a:t> Weight initialized from a Gaussian distribution with a mean 0 and standard deviation 0.02</a:t>
                </a:r>
                <a:endParaRPr lang="en-US" sz="2133"/>
              </a:p>
            </p:txBody>
          </p:sp>
        </mc:Choice>
        <mc:Fallback xmlns="">
          <p:sp>
            <p:nvSpPr>
              <p:cNvPr id="3" name="Text Placeholder 2">
                <a:extLst>
                  <a:ext uri="{FF2B5EF4-FFF2-40B4-BE49-F238E27FC236}">
                    <a16:creationId xmlns:a16="http://schemas.microsoft.com/office/drawing/2014/main" id="{312B7EE2-AEDB-061F-7E16-F78EE131517F}"/>
                  </a:ext>
                </a:extLst>
              </p:cNvPr>
              <p:cNvSpPr>
                <a:spLocks noGrp="1" noRot="1" noChangeAspect="1" noMove="1" noResize="1" noEditPoints="1" noAdjustHandles="1" noChangeArrowheads="1" noChangeShapeType="1" noTextEdit="1"/>
              </p:cNvSpPr>
              <p:nvPr>
                <p:ph type="body" idx="1"/>
              </p:nvPr>
            </p:nvSpPr>
            <p:spPr>
              <a:xfrm>
                <a:off x="960000" y="1604267"/>
                <a:ext cx="6529373" cy="4534000"/>
              </a:xfrm>
              <a:blipFill>
                <a:blip r:embed="rId2"/>
                <a:stretch>
                  <a:fillRect b="-1210"/>
                </a:stretch>
              </a:blipFill>
            </p:spPr>
            <p:txBody>
              <a:bodyPr/>
              <a:lstStyle/>
              <a:p>
                <a:r>
                  <a:rPr lang="en-ID">
                    <a:noFill/>
                  </a:rPr>
                  <a:t> </a:t>
                </a:r>
              </a:p>
            </p:txBody>
          </p:sp>
        </mc:Fallback>
      </mc:AlternateContent>
      <p:pic>
        <p:nvPicPr>
          <p:cNvPr id="7" name="Picture 6">
            <a:extLst>
              <a:ext uri="{FF2B5EF4-FFF2-40B4-BE49-F238E27FC236}">
                <a16:creationId xmlns:a16="http://schemas.microsoft.com/office/drawing/2014/main" id="{5A097CE8-829D-6D3F-6033-C157B02550FD}"/>
              </a:ext>
            </a:extLst>
          </p:cNvPr>
          <p:cNvPicPr>
            <a:picLocks noChangeAspect="1"/>
          </p:cNvPicPr>
          <p:nvPr/>
        </p:nvPicPr>
        <p:blipFill>
          <a:blip r:embed="rId3"/>
          <a:stretch>
            <a:fillRect/>
          </a:stretch>
        </p:blipFill>
        <p:spPr>
          <a:xfrm>
            <a:off x="8109859" y="2138167"/>
            <a:ext cx="3331027" cy="3777215"/>
          </a:xfrm>
          <a:prstGeom prst="rect">
            <a:avLst/>
          </a:prstGeom>
        </p:spPr>
      </p:pic>
      <p:sp>
        <p:nvSpPr>
          <p:cNvPr id="8" name="TextBox 7">
            <a:extLst>
              <a:ext uri="{FF2B5EF4-FFF2-40B4-BE49-F238E27FC236}">
                <a16:creationId xmlns:a16="http://schemas.microsoft.com/office/drawing/2014/main" id="{2D660285-6801-ABF4-64CA-C87071222075}"/>
              </a:ext>
            </a:extLst>
          </p:cNvPr>
          <p:cNvSpPr txBox="1"/>
          <p:nvPr/>
        </p:nvSpPr>
        <p:spPr>
          <a:xfrm>
            <a:off x="7972721" y="1604267"/>
            <a:ext cx="3331028" cy="420564"/>
          </a:xfrm>
          <a:prstGeom prst="rect">
            <a:avLst/>
          </a:prstGeom>
          <a:noFill/>
        </p:spPr>
        <p:txBody>
          <a:bodyPr wrap="square" rtlCol="0">
            <a:spAutoFit/>
          </a:bodyPr>
          <a:lstStyle/>
          <a:p>
            <a:pPr algn="ctr"/>
            <a:r>
              <a:rPr lang="en-US" sz="2133" b="1">
                <a:latin typeface="Source Sans Pro" panose="020B0503030403020204" pitchFamily="34" charset="0"/>
                <a:ea typeface="Source Sans Pro" panose="020B0503030403020204" pitchFamily="34" charset="0"/>
              </a:rPr>
              <a:t>Output</a:t>
            </a:r>
          </a:p>
        </p:txBody>
      </p:sp>
    </p:spTree>
    <p:extLst>
      <p:ext uri="{BB962C8B-B14F-4D97-AF65-F5344CB8AC3E}">
        <p14:creationId xmlns:p14="http://schemas.microsoft.com/office/powerpoint/2010/main" val="19852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522512" y="691339"/>
            <a:ext cx="10272000" cy="763600"/>
          </a:xfrm>
        </p:spPr>
        <p:txBody>
          <a:bodyPr/>
          <a:lstStyle/>
          <a:p>
            <a:r>
              <a:rPr lang="en-US" sz="3733"/>
              <a:t>Problem 2: Nuclei segmentation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522512" y="1458689"/>
            <a:ext cx="10842173" cy="2554354"/>
          </a:xfrm>
          <a:prstGeom prst="rect">
            <a:avLst/>
          </a:prstGeom>
          <a:noFill/>
        </p:spPr>
        <p:txBody>
          <a:bodyPr wrap="square" rtlCol="0">
            <a:spAutoFit/>
          </a:bodyPr>
          <a:lstStyle/>
          <a:p>
            <a:r>
              <a:rPr lang="en-US" sz="2133" b="1"/>
              <a:t>Architectures:</a:t>
            </a:r>
            <a:r>
              <a:rPr lang="en-US" sz="2133"/>
              <a:t> cGAN (conditional GAN)</a:t>
            </a:r>
          </a:p>
          <a:p>
            <a:r>
              <a:rPr lang="en-US" sz="2133" b="1">
                <a:sym typeface="Wingdings" panose="05000000000000000000" pitchFamily="2" charset="2"/>
              </a:rPr>
              <a:t>Normalization:</a:t>
            </a:r>
            <a:r>
              <a:rPr lang="en-US" sz="2133">
                <a:sym typeface="Wingdings" panose="05000000000000000000" pitchFamily="2" charset="2"/>
              </a:rPr>
              <a:t> spectral normalization (to prevent mode colapse)</a:t>
            </a:r>
            <a:endParaRPr lang="en-US" sz="2133"/>
          </a:p>
          <a:p>
            <a:endParaRPr lang="en-US" sz="2133"/>
          </a:p>
          <a:p>
            <a:r>
              <a:rPr lang="en-US" sz="2400"/>
              <a:t>Conditional GANs can learn a </a:t>
            </a:r>
            <a:r>
              <a:rPr lang="en-US" sz="2400" b="1"/>
              <a:t>structured context-aware loss </a:t>
            </a:r>
            <a:r>
              <a:rPr lang="en-US" sz="2400"/>
              <a:t>considering a</a:t>
            </a:r>
          </a:p>
          <a:p>
            <a:r>
              <a:rPr lang="en-US" sz="2400"/>
              <a:t>larger receptive field. The cGAN framework learns a mapping S for nuclei segmentation, in which S can adapt H&amp;E nuclei images to their segmentation masks.</a:t>
            </a:r>
          </a:p>
        </p:txBody>
      </p:sp>
      <p:pic>
        <p:nvPicPr>
          <p:cNvPr id="5" name="Picture 4">
            <a:extLst>
              <a:ext uri="{FF2B5EF4-FFF2-40B4-BE49-F238E27FC236}">
                <a16:creationId xmlns:a16="http://schemas.microsoft.com/office/drawing/2014/main" id="{FBAA701B-4DE5-F85F-49D7-2472EAC8BB5A}"/>
              </a:ext>
            </a:extLst>
          </p:cNvPr>
          <p:cNvPicPr>
            <a:picLocks noChangeAspect="1"/>
          </p:cNvPicPr>
          <p:nvPr/>
        </p:nvPicPr>
        <p:blipFill>
          <a:blip r:embed="rId2"/>
          <a:stretch>
            <a:fillRect/>
          </a:stretch>
        </p:blipFill>
        <p:spPr>
          <a:xfrm>
            <a:off x="563997" y="3690573"/>
            <a:ext cx="5532004" cy="2690459"/>
          </a:xfrm>
          <a:prstGeom prst="rect">
            <a:avLst/>
          </a:prstGeom>
        </p:spPr>
      </p:pic>
    </p:spTree>
    <p:extLst>
      <p:ext uri="{BB962C8B-B14F-4D97-AF65-F5344CB8AC3E}">
        <p14:creationId xmlns:p14="http://schemas.microsoft.com/office/powerpoint/2010/main" val="274984933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Parcel</Template>
  <TotalTime>13</TotalTime>
  <Words>899</Words>
  <Application>Microsoft Office PowerPoint</Application>
  <PresentationFormat>Widescreen</PresentationFormat>
  <Paragraphs>93</Paragraphs>
  <Slides>15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Cambria Math</vt:lpstr>
      <vt:lpstr>Gill Sans MT</vt:lpstr>
      <vt:lpstr>Playfair Display</vt:lpstr>
      <vt:lpstr>Roboto Condensed Light</vt:lpstr>
      <vt:lpstr>Source Sans Pro</vt:lpstr>
      <vt:lpstr>Parcel</vt:lpstr>
      <vt:lpstr>Deep Adversarial Training for Multi-Organ Nuclei Segmentation in Histopathology Images</vt:lpstr>
      <vt:lpstr>Problems</vt:lpstr>
      <vt:lpstr>Datasets</vt:lpstr>
      <vt:lpstr>PowerPoint Presentation</vt:lpstr>
      <vt:lpstr>Problem 1: Synthetic data generation</vt:lpstr>
      <vt:lpstr>PowerPoint Presentation</vt:lpstr>
      <vt:lpstr>PowerPoint Presentation</vt:lpstr>
      <vt:lpstr>Training Details</vt:lpstr>
      <vt:lpstr>Problem 2: Nuclei segmentation</vt:lpstr>
      <vt:lpstr>PowerPoint Presentation</vt:lpstr>
      <vt:lpstr>PowerPoint Presentation</vt:lpstr>
      <vt:lpstr>Training Details</vt:lpstr>
      <vt:lpstr>Results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Adversarial Training for Multi-Organ Nuclei Segmentation in Histopathology Images</dc:title>
  <dc:creator>rudolf.butar@bpkpenaburjakarta.or.id</dc:creator>
  <cp:lastModifiedBy>Hadi Nursalim</cp:lastModifiedBy>
  <cp:revision>2</cp:revision>
  <dcterms:created xsi:type="dcterms:W3CDTF">2022-06-18T18:56:21Z</dcterms:created>
  <dcterms:modified xsi:type="dcterms:W3CDTF">2022-06-23T03:01:35Z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